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9144000" cy="5143500" type="screen16x9"/>
  <p:notesSz cx="6858000" cy="9144000"/>
  <p:embeddedFontLst>
    <p:embeddedFont>
      <p:font typeface="Dosis" pitchFamily="2" charset="0"/>
      <p:regular r:id="rId28"/>
      <p:bold r:id="rId29"/>
    </p:embeddedFont>
    <p:embeddedFont>
      <p:font typeface="Roboto"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4660"/>
  </p:normalViewPr>
  <p:slideViewPr>
    <p:cSldViewPr snapToGrid="0">
      <p:cViewPr varScale="1">
        <p:scale>
          <a:sx n="142" d="100"/>
          <a:sy n="142" d="100"/>
        </p:scale>
        <p:origin x="708"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8797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585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387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846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3021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0536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1414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494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0958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2098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32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660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2471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134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11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016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1802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linkedin.com/in/hendriangkas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hendri.angkasa@gmail.com" TargetMode="Externa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s://colab.research.google.com/drive/1_78Y3S7kyWx7O18WdFHGKM3KpkfD-rJ-#scrollTo=f6J7OTScKQ1h"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drive/1_78Y3S7kyWx7O18WdFHGKM3KpkfD-rJ-#scrollTo=f6J7OTScKQ1h"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hyperlink" Target="https://colab.research.google.com/drive/1_78Y3S7kyWx7O18WdFHGKM3KpkfD-rJ-#scrollTo=f6J7OTScKQ1h"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hyperlink" Target="https://colab.research.google.com/drive/1_78Y3S7kyWx7O18WdFHGKM3KpkfD-rJ-#scrollTo=f6J7OTScKQ1h"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hyperlink" Target="https://colab.research.google.com/drive/1_78Y3S7kyWx7O18WdFHGKM3KpkfD-rJ-#scrollTo=f6J7OTScKQ1h"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hyperlink" Target="https://colab.research.google.com/drive/1_78Y3S7kyWx7O18WdFHGKM3KpkfD-rJ-#scrollTo=f6J7OTScKQ1h"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hyperlink" Target="https://colab.research.google.com/drive/1_78Y3S7kyWx7O18WdFHGKM3KpkfD-rJ-#scrollTo=f6J7OTScKQ1h" TargetMode="External"/><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hyperlink" Target="https://colab.research.google.com/drive/1_78Y3S7kyWx7O18WdFHGKM3KpkfD-rJ-#scrollTo=f6J7OTScKQ1h"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hyperlink" Target="https://colab.research.google.com/drive/1_78Y3S7kyWx7O18WdFHGKM3KpkfD-rJ-#scrollTo=f6J7OTScKQ1h"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hyperlink" Target="https://colab.research.google.com/drive/1_78Y3S7kyWx7O18WdFHGKM3KpkfD-rJ-#scrollTo=f6J7OTScKQ1h"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colab.research.google.com/drive/1_78Y3S7kyWx7O18WdFHGKM3KpkfD-rJ-#scrollTo=f6J7OTScKQ1h" TargetMode="External"/><Relationship Id="rId7"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hyperlink" Target="https://colab.research.google.com/drive/1_78Y3S7kyWx7O18WdFHGKM3KpkfD-rJ-#scrollTo=f6J7OTScKQ1h"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3.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hyperlink" Target="https://colab.research.google.com/drive/1_78Y3S7kyWx7O18WdFHGKM3KpkfD-rJ-#scrollTo=f6J7OTScKQ1h"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hyperlink" Target="https://colab.research.google.com/drive/1_78Y3S7kyWx7O18WdFHGKM3KpkfD-rJ-#scrollTo=f6J7OTScKQ1h"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hyperlink" Target="https://colab.research.google.com/drive/1_78Y3S7kyWx7O18WdFHGKM3KpkfD-rJ-#scrollTo=f6J7OTScKQ1h"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hyperlink" Target="https://colab.research.google.com/drive/1_78Y3S7kyWx7O18WdFHGKM3KpkfD-rJ-#scrollTo=f6J7OTScKQ1h"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hyperlink" Target="https://colab.research.google.com/drive/1_78Y3S7kyWx7O18WdFHGKM3KpkfD-rJ-#scrollTo=f6J7OTScKQ1h"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hyperlink" Target="https://colab.research.google.com/drive/1_78Y3S7kyWx7O18WdFHGKM3KpkfD-rJ-#scrollTo=f6J7OTScKQ1h"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drive/1_78Y3S7kyWx7O18WdFHGKM3KpkfD-rJ-#scrollTo=f6J7OTScKQ1h"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hyperlink" Target="https://colab.research.google.com/drive/1_78Y3S7kyWx7O18WdFHGKM3KpkfD-rJ-#scrollTo=f6J7OTScKQ1h"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hyperlink" Target="https://colab.research.google.com/drive/1_78Y3S7kyWx7O18WdFHGKM3KpkfD-rJ-#scrollTo=f6J7OTScKQ1h"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hyperlink" Target="https://colab.research.google.com/drive/1_78Y3S7kyWx7O18WdFHGKM3KpkfD-rJ-#scrollTo=f6J7OTScKQ1h"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542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Improving Employee Retention by Predicting Employee Attrition Using Machine Learning</a:t>
            </a:r>
            <a:endParaRPr sz="3180">
              <a:latin typeface="Dosis"/>
              <a:ea typeface="Dosis"/>
              <a:cs typeface="Dosis"/>
              <a:sym typeface="Dosis"/>
            </a:endParaRPr>
          </a:p>
        </p:txBody>
      </p:sp>
      <p:pic>
        <p:nvPicPr>
          <p:cNvPr id="101" name="Google Shape;101;p25"/>
          <p:cNvPicPr preferRelativeResize="0"/>
          <p:nvPr/>
        </p:nvPicPr>
        <p:blipFill rotWithShape="1">
          <a:blip r:embed="rId4">
            <a:alphaModFix/>
          </a:blip>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pic>
        <p:nvPicPr>
          <p:cNvPr id="2" name="Picture 6" descr="profile image">
            <a:extLst>
              <a:ext uri="{FF2B5EF4-FFF2-40B4-BE49-F238E27FC236}">
                <a16:creationId xmlns:a16="http://schemas.microsoft.com/office/drawing/2014/main" id="{173EE3A8-156D-C63E-AB66-A72EDD3860C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703250" y="685600"/>
            <a:ext cx="1218600" cy="1239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Google Shape;100;p25">
            <a:extLst>
              <a:ext uri="{FF2B5EF4-FFF2-40B4-BE49-F238E27FC236}">
                <a16:creationId xmlns:a16="http://schemas.microsoft.com/office/drawing/2014/main" id="{6A715415-AD9E-F972-A21B-9F59CC1DE3A9}"/>
              </a:ext>
            </a:extLst>
          </p:cNvPr>
          <p:cNvSpPr txBox="1"/>
          <p:nvPr/>
        </p:nvSpPr>
        <p:spPr>
          <a:xfrm>
            <a:off x="5959950" y="864413"/>
            <a:ext cx="2985930" cy="792600"/>
          </a:xfrm>
          <a:prstGeom prst="rect">
            <a:avLst/>
          </a:prstGeom>
          <a:noFill/>
          <a:ln>
            <a:noFill/>
          </a:ln>
        </p:spPr>
        <p:txBody>
          <a:bodyPr spcFirstLastPara="1" wrap="square" lIns="68575" tIns="34275" rIns="68575" bIns="34275" anchor="t" anchorCtr="0">
            <a:noAutofit/>
          </a:bodyPr>
          <a:lstStyle>
            <a:defPPr/>
          </a:lstStyle>
          <a:p>
            <a:pPr marL="0" marR="0" lvl="0" indent="0" algn="l" rtl="0">
              <a:lnSpc>
                <a:spcPct val="100000"/>
              </a:lnSpc>
              <a:spcBef>
                <a:spcPct val="0"/>
              </a:spcBef>
              <a:spcAft>
                <a:spcPct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ct val="0"/>
              </a:spcBef>
              <a:spcAft>
                <a:spcPct val="0"/>
              </a:spcAft>
              <a:buClr>
                <a:srgbClr val="000000"/>
              </a:buClr>
              <a:buSzPts val="1100"/>
              <a:buFont typeface="Arial"/>
              <a:buNone/>
            </a:pPr>
            <a:r>
              <a:rPr lang="en-US" sz="1200" b="1" dirty="0">
                <a:latin typeface="Dosis"/>
                <a:ea typeface="Dosis"/>
                <a:cs typeface="Dosis"/>
                <a:sym typeface="Dosis"/>
              </a:rPr>
              <a:t>Hendri Angkasa</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ct val="0"/>
              </a:spcBef>
              <a:spcAft>
                <a:spcPct val="0"/>
              </a:spcAft>
              <a:buClr>
                <a:srgbClr val="000000"/>
              </a:buClr>
              <a:buSzPts val="1100"/>
              <a:buFont typeface="Arial"/>
              <a:buNone/>
            </a:pPr>
            <a:r>
              <a:rPr lang="en-US" sz="1200" dirty="0">
                <a:latin typeface="Dosis"/>
                <a:ea typeface="Dosis"/>
                <a:cs typeface="Dosis"/>
                <a:sym typeface="Dosis"/>
                <a:hlinkClick r:id="rId6"/>
              </a:rPr>
              <a:t>hendri.angkasa@gmail.com</a:t>
            </a:r>
            <a:endParaRPr lang="en-US" sz="1200" dirty="0">
              <a:latin typeface="Dosis"/>
              <a:ea typeface="Dosis"/>
              <a:cs typeface="Dosis"/>
              <a:sym typeface="Dosis"/>
            </a:endParaRPr>
          </a:p>
          <a:p>
            <a:pPr marL="0" marR="0" lvl="0" indent="0" algn="l" rtl="0">
              <a:lnSpc>
                <a:spcPct val="100000"/>
              </a:lnSpc>
              <a:spcBef>
                <a:spcPct val="0"/>
              </a:spcBef>
              <a:spcAft>
                <a:spcPct val="0"/>
              </a:spcAft>
              <a:buClr>
                <a:srgbClr val="000000"/>
              </a:buClr>
              <a:buSzPts val="1100"/>
              <a:buFont typeface="Arial"/>
              <a:buNone/>
            </a:pPr>
            <a:r>
              <a:rPr lang="en-US" sz="1200" dirty="0">
                <a:latin typeface="Dosis"/>
                <a:ea typeface="Dosis"/>
                <a:cs typeface="Dosis"/>
                <a:sym typeface="Dosis"/>
                <a:hlinkClick r:id="rId7"/>
              </a:rPr>
              <a:t>https://www.linkedin.com/in/hendriangkasa</a:t>
            </a:r>
            <a:endParaRPr lang="en-US" sz="1200" dirty="0">
              <a:latin typeface="Dosis"/>
              <a:ea typeface="Dosis"/>
              <a:cs typeface="Dosis"/>
              <a:sym typeface="Dosis"/>
            </a:endParaRPr>
          </a:p>
          <a:p>
            <a:pPr marL="0" marR="0" lvl="0" indent="0" algn="l" rtl="0">
              <a:lnSpc>
                <a:spcPct val="100000"/>
              </a:lnSpc>
              <a:spcBef>
                <a:spcPct val="0"/>
              </a:spcBef>
              <a:spcAft>
                <a:spcPct val="0"/>
              </a:spcAft>
              <a:buClr>
                <a:srgbClr val="000000"/>
              </a:buClr>
              <a:buSzPts val="1100"/>
              <a:buFont typeface="Arial"/>
              <a:buNone/>
            </a:pPr>
            <a:endParaRPr lang="en-US" sz="1200" dirty="0">
              <a:latin typeface="Dosis"/>
              <a:ea typeface="Dosis"/>
              <a:cs typeface="Dosis"/>
              <a:sym typeface="Dosis"/>
            </a:endParaRPr>
          </a:p>
        </p:txBody>
      </p:sp>
      <p:sp>
        <p:nvSpPr>
          <p:cNvPr id="6" name="Google Shape;102;p25">
            <a:extLst>
              <a:ext uri="{FF2B5EF4-FFF2-40B4-BE49-F238E27FC236}">
                <a16:creationId xmlns:a16="http://schemas.microsoft.com/office/drawing/2014/main" id="{0DCCBF02-202D-ECF7-3EC8-4B2108BB9F8C}"/>
              </a:ext>
            </a:extLst>
          </p:cNvPr>
          <p:cNvSpPr txBox="1">
            <a:spLocks/>
          </p:cNvSpPr>
          <p:nvPr/>
        </p:nvSpPr>
        <p:spPr>
          <a:xfrm>
            <a:off x="4665150" y="2159900"/>
            <a:ext cx="4167000" cy="229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indent="0" algn="just">
              <a:lnSpc>
                <a:spcPct val="95000"/>
              </a:lnSpc>
              <a:spcBef>
                <a:spcPct val="0"/>
              </a:spcBef>
              <a:spcAft>
                <a:spcPts val="1200"/>
              </a:spcAft>
              <a:buSzPts val="1018"/>
            </a:pPr>
            <a:r>
              <a:rPr lang="en-US" sz="1100" dirty="0"/>
              <a:t>Data scientist talent with background in engineering who is highly interested in data analysis and machine learning. Have almost 2 years of experience in data analysis and handling database, a dedicated professional with an aptitude for innovation, creative problem-solving, and analytical thinking. Have a high interest in Data Science and created 1 group project within three months of studying and have completed several personal mini-projects. Experienced in python and SQL and proficient in deploying machine learning to model algorithms. Highly determined to improve my technical skills as a data scientist and have finished the full-stack Data Science program at </a:t>
            </a:r>
            <a:r>
              <a:rPr lang="en-US" sz="1100" dirty="0" err="1"/>
              <a:t>Rakamin</a:t>
            </a:r>
            <a:r>
              <a:rPr lang="en-US" sz="1100" dirty="0"/>
              <a:t> Academy with excellent grade.</a:t>
            </a:r>
            <a:endParaRPr lang="en" sz="1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Resign Reason Analysis for Employee Attrition Management Strategy</a:t>
            </a:r>
            <a:endParaRPr sz="1798" b="1">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55DBC24A-3DF5-0E7F-8E68-FE85A3F1B7DD}"/>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399CA182-84C0-EFC7-F3AB-78B601FBD1D3}"/>
              </a:ext>
            </a:extLst>
          </p:cNvPr>
          <p:cNvSpPr txBox="1"/>
          <p:nvPr/>
        </p:nvSpPr>
        <p:spPr>
          <a:xfrm>
            <a:off x="311700" y="646641"/>
            <a:ext cx="8509571" cy="338554"/>
          </a:xfrm>
          <a:prstGeom prst="rect">
            <a:avLst/>
          </a:prstGeom>
          <a:noFill/>
        </p:spPr>
        <p:txBody>
          <a:bodyPr wrap="square" rtlCol="0">
            <a:spAutoFit/>
          </a:bodyPr>
          <a:lstStyle/>
          <a:p>
            <a:r>
              <a:rPr lang="en-US" sz="1600" b="1" dirty="0" err="1"/>
              <a:t>Persentase</a:t>
            </a:r>
            <a:r>
              <a:rPr lang="en-US" sz="1600" b="1" dirty="0"/>
              <a:t> Employee Retention </a:t>
            </a:r>
            <a:r>
              <a:rPr lang="en-US" sz="1600" b="1" dirty="0" err="1"/>
              <a:t>berdasarkan</a:t>
            </a:r>
            <a:r>
              <a:rPr lang="en-US" sz="1600" b="1" dirty="0"/>
              <a:t> </a:t>
            </a:r>
            <a:r>
              <a:rPr lang="en-US" sz="1600" b="1" dirty="0" err="1"/>
              <a:t>Jenis</a:t>
            </a:r>
            <a:r>
              <a:rPr lang="en-US" sz="1600" b="1" dirty="0"/>
              <a:t> </a:t>
            </a:r>
            <a:r>
              <a:rPr lang="en-US" sz="1600" b="1" dirty="0" err="1"/>
              <a:t>Pekerjaan</a:t>
            </a:r>
            <a:r>
              <a:rPr lang="en-US" sz="1600" b="1" dirty="0"/>
              <a:t> </a:t>
            </a:r>
          </a:p>
        </p:txBody>
      </p:sp>
      <p:pic>
        <p:nvPicPr>
          <p:cNvPr id="1026" name="Picture 2">
            <a:extLst>
              <a:ext uri="{FF2B5EF4-FFF2-40B4-BE49-F238E27FC236}">
                <a16:creationId xmlns:a16="http://schemas.microsoft.com/office/drawing/2014/main" id="{B8EB4291-E479-36DA-9655-3EA26F5739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00" y="985194"/>
            <a:ext cx="4260300" cy="40708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B61C8E6-B800-AF97-B725-B0E5B1AF0A8E}"/>
              </a:ext>
            </a:extLst>
          </p:cNvPr>
          <p:cNvSpPr txBox="1"/>
          <p:nvPr/>
        </p:nvSpPr>
        <p:spPr>
          <a:xfrm>
            <a:off x="5096435" y="1770951"/>
            <a:ext cx="3200400" cy="1600438"/>
          </a:xfrm>
          <a:prstGeom prst="rect">
            <a:avLst/>
          </a:prstGeom>
          <a:noFill/>
        </p:spPr>
        <p:txBody>
          <a:bodyPr wrap="square" rtlCol="0">
            <a:spAutoFit/>
          </a:bodyPr>
          <a:lstStyle/>
          <a:p>
            <a:pPr algn="just"/>
            <a:r>
              <a:rPr lang="en-ID" b="0" i="0" dirty="0" err="1">
                <a:solidFill>
                  <a:srgbClr val="212121"/>
                </a:solidFill>
                <a:effectLst/>
                <a:latin typeface="Roboto" panose="02000000000000000000" pitchFamily="2" charset="0"/>
              </a:rPr>
              <a:t>Pekerjaan</a:t>
            </a:r>
            <a:r>
              <a:rPr lang="en-ID" b="0" i="0" dirty="0">
                <a:solidFill>
                  <a:srgbClr val="212121"/>
                </a:solidFill>
                <a:effectLst/>
                <a:latin typeface="Roboto" panose="02000000000000000000" pitchFamily="2" charset="0"/>
              </a:rPr>
              <a:t> </a:t>
            </a:r>
            <a:r>
              <a:rPr lang="en-ID" b="1" i="0" dirty="0">
                <a:solidFill>
                  <a:srgbClr val="212121"/>
                </a:solidFill>
                <a:effectLst/>
                <a:latin typeface="Roboto" panose="02000000000000000000" pitchFamily="2" charset="0"/>
              </a:rPr>
              <a:t>Data Analyst</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memiliki</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persentase</a:t>
            </a:r>
            <a:r>
              <a:rPr lang="en-ID" b="0" i="0" dirty="0">
                <a:solidFill>
                  <a:srgbClr val="212121"/>
                </a:solidFill>
                <a:effectLst/>
                <a:latin typeface="Roboto" panose="02000000000000000000" pitchFamily="2" charset="0"/>
              </a:rPr>
              <a:t> employee retention paling </a:t>
            </a:r>
            <a:r>
              <a:rPr lang="en-ID" b="0" i="0" dirty="0" err="1">
                <a:solidFill>
                  <a:srgbClr val="212121"/>
                </a:solidFill>
                <a:effectLst/>
                <a:latin typeface="Roboto" panose="02000000000000000000" pitchFamily="2" charset="0"/>
              </a:rPr>
              <a:t>rendah</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yaitu</a:t>
            </a:r>
            <a:r>
              <a:rPr lang="en-ID" b="0" i="0" dirty="0">
                <a:solidFill>
                  <a:srgbClr val="212121"/>
                </a:solidFill>
                <a:effectLst/>
                <a:latin typeface="Roboto" panose="02000000000000000000" pitchFamily="2" charset="0"/>
              </a:rPr>
              <a:t> 50%.</a:t>
            </a:r>
          </a:p>
          <a:p>
            <a:pPr algn="just"/>
            <a:endParaRPr lang="en-ID" dirty="0">
              <a:solidFill>
                <a:srgbClr val="212121"/>
              </a:solidFill>
              <a:latin typeface="Roboto" panose="02000000000000000000" pitchFamily="2" charset="0"/>
            </a:endParaRPr>
          </a:p>
          <a:p>
            <a:pPr algn="just"/>
            <a:r>
              <a:rPr lang="en-ID" dirty="0">
                <a:solidFill>
                  <a:srgbClr val="212121"/>
                </a:solidFill>
                <a:latin typeface="Roboto" panose="02000000000000000000" pitchFamily="2" charset="0"/>
              </a:rPr>
              <a:t>Oleh </a:t>
            </a:r>
            <a:r>
              <a:rPr lang="en-ID" dirty="0" err="1">
                <a:solidFill>
                  <a:srgbClr val="212121"/>
                </a:solidFill>
                <a:latin typeface="Roboto" panose="02000000000000000000" pitchFamily="2" charset="0"/>
              </a:rPr>
              <a:t>karena</a:t>
            </a:r>
            <a:r>
              <a:rPr lang="en-ID" dirty="0">
                <a:solidFill>
                  <a:srgbClr val="212121"/>
                </a:solidFill>
                <a:latin typeface="Roboto" panose="02000000000000000000" pitchFamily="2" charset="0"/>
              </a:rPr>
              <a:t> </a:t>
            </a:r>
            <a:r>
              <a:rPr lang="en-ID" dirty="0" err="1">
                <a:solidFill>
                  <a:srgbClr val="212121"/>
                </a:solidFill>
                <a:latin typeface="Roboto" panose="02000000000000000000" pitchFamily="2" charset="0"/>
              </a:rPr>
              <a:t>itu</a:t>
            </a:r>
            <a:r>
              <a:rPr lang="en-ID" dirty="0">
                <a:solidFill>
                  <a:srgbClr val="212121"/>
                </a:solidFill>
                <a:latin typeface="Roboto" panose="02000000000000000000" pitchFamily="2" charset="0"/>
              </a:rPr>
              <a:t>, </a:t>
            </a:r>
            <a:r>
              <a:rPr lang="en-ID" dirty="0" err="1">
                <a:solidFill>
                  <a:srgbClr val="212121"/>
                </a:solidFill>
                <a:latin typeface="Roboto" panose="02000000000000000000" pitchFamily="2" charset="0"/>
              </a:rPr>
              <a:t>kita</a:t>
            </a:r>
            <a:r>
              <a:rPr lang="en-ID" dirty="0">
                <a:solidFill>
                  <a:srgbClr val="212121"/>
                </a:solidFill>
                <a:latin typeface="Roboto" panose="02000000000000000000" pitchFamily="2" charset="0"/>
              </a:rPr>
              <a:t> </a:t>
            </a:r>
            <a:r>
              <a:rPr lang="en-ID" dirty="0" err="1">
                <a:solidFill>
                  <a:srgbClr val="212121"/>
                </a:solidFill>
                <a:latin typeface="Roboto" panose="02000000000000000000" pitchFamily="2" charset="0"/>
              </a:rPr>
              <a:t>akan</a:t>
            </a:r>
            <a:r>
              <a:rPr lang="en-ID" dirty="0">
                <a:solidFill>
                  <a:srgbClr val="212121"/>
                </a:solidFill>
                <a:latin typeface="Roboto" panose="02000000000000000000" pitchFamily="2" charset="0"/>
              </a:rPr>
              <a:t> </a:t>
            </a:r>
            <a:r>
              <a:rPr lang="en-ID" dirty="0" err="1">
                <a:solidFill>
                  <a:srgbClr val="212121"/>
                </a:solidFill>
                <a:latin typeface="Roboto" panose="02000000000000000000" pitchFamily="2" charset="0"/>
              </a:rPr>
              <a:t>mempelajari</a:t>
            </a:r>
            <a:r>
              <a:rPr lang="en-ID" dirty="0">
                <a:solidFill>
                  <a:srgbClr val="212121"/>
                </a:solidFill>
                <a:latin typeface="Roboto" panose="02000000000000000000" pitchFamily="2" charset="0"/>
              </a:rPr>
              <a:t> </a:t>
            </a:r>
            <a:r>
              <a:rPr lang="en-ID" dirty="0" err="1">
                <a:solidFill>
                  <a:srgbClr val="212121"/>
                </a:solidFill>
                <a:latin typeface="Roboto" panose="02000000000000000000" pitchFamily="2" charset="0"/>
              </a:rPr>
              <a:t>lebih</a:t>
            </a:r>
            <a:r>
              <a:rPr lang="en-ID" dirty="0">
                <a:solidFill>
                  <a:srgbClr val="212121"/>
                </a:solidFill>
                <a:latin typeface="Roboto" panose="02000000000000000000" pitchFamily="2" charset="0"/>
              </a:rPr>
              <a:t> </a:t>
            </a:r>
            <a:r>
              <a:rPr lang="en-ID" dirty="0" err="1">
                <a:solidFill>
                  <a:srgbClr val="212121"/>
                </a:solidFill>
                <a:latin typeface="Roboto" panose="02000000000000000000" pitchFamily="2" charset="0"/>
              </a:rPr>
              <a:t>jauh</a:t>
            </a:r>
            <a:r>
              <a:rPr lang="en-ID" dirty="0">
                <a:solidFill>
                  <a:srgbClr val="212121"/>
                </a:solidFill>
                <a:latin typeface="Roboto" panose="02000000000000000000" pitchFamily="2" charset="0"/>
              </a:rPr>
              <a:t> </a:t>
            </a:r>
            <a:r>
              <a:rPr lang="en-ID" dirty="0" err="1">
                <a:solidFill>
                  <a:srgbClr val="212121"/>
                </a:solidFill>
                <a:latin typeface="Roboto" panose="02000000000000000000" pitchFamily="2" charset="0"/>
              </a:rPr>
              <a:t>alasan</a:t>
            </a:r>
            <a:r>
              <a:rPr lang="en-ID" dirty="0">
                <a:solidFill>
                  <a:srgbClr val="212121"/>
                </a:solidFill>
                <a:latin typeface="Roboto" panose="02000000000000000000" pitchFamily="2" charset="0"/>
              </a:rPr>
              <a:t> resign </a:t>
            </a:r>
            <a:r>
              <a:rPr lang="en-ID" dirty="0" err="1">
                <a:solidFill>
                  <a:srgbClr val="212121"/>
                </a:solidFill>
                <a:latin typeface="Roboto" panose="02000000000000000000" pitchFamily="2" charset="0"/>
              </a:rPr>
              <a:t>dari</a:t>
            </a:r>
            <a:r>
              <a:rPr lang="en-ID" dirty="0">
                <a:solidFill>
                  <a:srgbClr val="212121"/>
                </a:solidFill>
                <a:latin typeface="Roboto" panose="02000000000000000000" pitchFamily="2" charset="0"/>
              </a:rPr>
              <a:t> data </a:t>
            </a:r>
            <a:r>
              <a:rPr lang="en-ID" dirty="0" err="1">
                <a:solidFill>
                  <a:srgbClr val="212121"/>
                </a:solidFill>
                <a:latin typeface="Roboto" panose="02000000000000000000" pitchFamily="2" charset="0"/>
              </a:rPr>
              <a:t>karyawan</a:t>
            </a:r>
            <a:r>
              <a:rPr lang="en-ID" dirty="0">
                <a:solidFill>
                  <a:srgbClr val="212121"/>
                </a:solidFill>
                <a:latin typeface="Roboto" panose="02000000000000000000" pitchFamily="2" charset="0"/>
              </a:rPr>
              <a:t> </a:t>
            </a:r>
            <a:r>
              <a:rPr lang="en-ID" b="1" dirty="0">
                <a:solidFill>
                  <a:srgbClr val="212121"/>
                </a:solidFill>
                <a:latin typeface="Roboto" panose="02000000000000000000" pitchFamily="2" charset="0"/>
              </a:rPr>
              <a:t>Data Analyst</a:t>
            </a:r>
            <a:r>
              <a:rPr lang="en-ID" dirty="0">
                <a:solidFill>
                  <a:srgbClr val="212121"/>
                </a:solidFill>
                <a:latin typeface="Roboto" panose="02000000000000000000" pitchFamily="2" charset="0"/>
              </a:rPr>
              <a:t>.</a:t>
            </a:r>
            <a:endParaRPr lang="en-US" dirty="0"/>
          </a:p>
        </p:txBody>
      </p:sp>
    </p:spTree>
    <p:extLst>
      <p:ext uri="{BB962C8B-B14F-4D97-AF65-F5344CB8AC3E}">
        <p14:creationId xmlns:p14="http://schemas.microsoft.com/office/powerpoint/2010/main" val="608747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Resign Reason Analysis for Employee Attrition Management Strategy</a:t>
            </a:r>
            <a:endParaRPr sz="1798" b="1">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55DBC24A-3DF5-0E7F-8E68-FE85A3F1B7DD}"/>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399CA182-84C0-EFC7-F3AB-78B601FBD1D3}"/>
              </a:ext>
            </a:extLst>
          </p:cNvPr>
          <p:cNvSpPr txBox="1"/>
          <p:nvPr/>
        </p:nvSpPr>
        <p:spPr>
          <a:xfrm>
            <a:off x="311700" y="646641"/>
            <a:ext cx="8509571" cy="338554"/>
          </a:xfrm>
          <a:prstGeom prst="rect">
            <a:avLst/>
          </a:prstGeom>
          <a:noFill/>
        </p:spPr>
        <p:txBody>
          <a:bodyPr wrap="square" rtlCol="0">
            <a:spAutoFit/>
          </a:bodyPr>
          <a:lstStyle/>
          <a:p>
            <a:r>
              <a:rPr lang="en-US" sz="1600" b="1" dirty="0" err="1"/>
              <a:t>Analisis</a:t>
            </a:r>
            <a:r>
              <a:rPr lang="en-US" sz="1600" b="1" dirty="0"/>
              <a:t> Tingkat Resign </a:t>
            </a:r>
            <a:r>
              <a:rPr lang="en-US" sz="1600" b="1" dirty="0" err="1"/>
              <a:t>terhadap</a:t>
            </a:r>
            <a:r>
              <a:rPr lang="en-US" sz="1600" b="1" dirty="0"/>
              <a:t> </a:t>
            </a:r>
            <a:r>
              <a:rPr lang="en-US" sz="1600" b="1" dirty="0" err="1"/>
              <a:t>Pekerjaan</a:t>
            </a:r>
            <a:r>
              <a:rPr lang="en-US" sz="1600" b="1" dirty="0"/>
              <a:t> Data Analyst</a:t>
            </a:r>
          </a:p>
        </p:txBody>
      </p:sp>
      <p:sp>
        <p:nvSpPr>
          <p:cNvPr id="6" name="TextBox 5">
            <a:extLst>
              <a:ext uri="{FF2B5EF4-FFF2-40B4-BE49-F238E27FC236}">
                <a16:creationId xmlns:a16="http://schemas.microsoft.com/office/drawing/2014/main" id="{2B61C8E6-B800-AF97-B725-B0E5B1AF0A8E}"/>
              </a:ext>
            </a:extLst>
          </p:cNvPr>
          <p:cNvSpPr txBox="1"/>
          <p:nvPr/>
        </p:nvSpPr>
        <p:spPr>
          <a:xfrm>
            <a:off x="4837278" y="1424852"/>
            <a:ext cx="4148417" cy="2862322"/>
          </a:xfrm>
          <a:prstGeom prst="rect">
            <a:avLst/>
          </a:prstGeom>
          <a:noFill/>
        </p:spPr>
        <p:txBody>
          <a:bodyPr wrap="square" rtlCol="0">
            <a:spAutoFit/>
          </a:bodyPr>
          <a:lstStyle/>
          <a:p>
            <a:pPr algn="just"/>
            <a:r>
              <a:rPr lang="en-ID" sz="1200" b="0" i="0" dirty="0" err="1">
                <a:solidFill>
                  <a:srgbClr val="212121"/>
                </a:solidFill>
                <a:effectLst/>
                <a:latin typeface="Roboto" panose="02000000000000000000" pitchFamily="2" charset="0"/>
              </a:rPr>
              <a:t>Terlihat</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bahwa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semua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karyawan</a:t>
            </a:r>
            <a:r>
              <a:rPr lang="en-ID" sz="1200" b="0" i="0" dirty="0">
                <a:solidFill>
                  <a:srgbClr val="212121"/>
                </a:solidFill>
                <a:effectLst/>
                <a:latin typeface="Roboto" panose="02000000000000000000" pitchFamily="2" charset="0"/>
              </a:rPr>
              <a:t> yang resign pada </a:t>
            </a:r>
            <a:r>
              <a:rPr lang="en-ID" sz="1200" b="0" i="0" dirty="0" err="1">
                <a:solidFill>
                  <a:srgbClr val="212121"/>
                </a:solidFill>
                <a:effectLst/>
                <a:latin typeface="Roboto" panose="02000000000000000000" pitchFamily="2" charset="0"/>
              </a:rPr>
              <a:t>posisi</a:t>
            </a:r>
            <a:r>
              <a:rPr lang="en-ID" sz="1200" b="0" i="0" dirty="0">
                <a:solidFill>
                  <a:srgbClr val="212121"/>
                </a:solidFill>
                <a:effectLst/>
                <a:latin typeface="Roboto" panose="02000000000000000000" pitchFamily="2" charset="0"/>
              </a:rPr>
              <a:t> Data Analyst </a:t>
            </a:r>
            <a:r>
              <a:rPr lang="en-ID" sz="1200" b="0" i="0" dirty="0" err="1">
                <a:solidFill>
                  <a:srgbClr val="212121"/>
                </a:solidFill>
                <a:effectLst/>
                <a:latin typeface="Roboto" panose="02000000000000000000" pitchFamily="2" charset="0"/>
              </a:rPr>
              <a:t>adalah</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dari</a:t>
            </a:r>
            <a:r>
              <a:rPr lang="en-ID" sz="1200" b="0" i="0" dirty="0">
                <a:solidFill>
                  <a:srgbClr val="212121"/>
                </a:solidFill>
                <a:effectLst/>
                <a:latin typeface="Roboto" panose="02000000000000000000" pitchFamily="2" charset="0"/>
              </a:rPr>
              <a:t> </a:t>
            </a:r>
            <a:r>
              <a:rPr lang="en-ID" sz="1200" b="1" i="0" dirty="0">
                <a:solidFill>
                  <a:srgbClr val="212121"/>
                </a:solidFill>
                <a:effectLst/>
                <a:latin typeface="Roboto" panose="02000000000000000000" pitchFamily="2" charset="0"/>
              </a:rPr>
              <a:t>Fresh Graduate Program</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dimana</a:t>
            </a:r>
            <a:r>
              <a:rPr lang="en-ID" sz="1200" b="0" i="0" dirty="0">
                <a:solidFill>
                  <a:srgbClr val="212121"/>
                </a:solidFill>
                <a:effectLst/>
                <a:latin typeface="Roboto" panose="02000000000000000000" pitchFamily="2" charset="0"/>
              </a:rPr>
              <a:t> program </a:t>
            </a:r>
            <a:r>
              <a:rPr lang="en-ID" sz="1200" b="0" i="0" dirty="0" err="1">
                <a:solidFill>
                  <a:srgbClr val="212121"/>
                </a:solidFill>
                <a:effectLst/>
                <a:latin typeface="Roboto" panose="02000000000000000000" pitchFamily="2" charset="0"/>
              </a:rPr>
              <a:t>tersebut</a:t>
            </a:r>
            <a:r>
              <a:rPr lang="en-ID" sz="1200" b="0" i="0" dirty="0">
                <a:solidFill>
                  <a:srgbClr val="212121"/>
                </a:solidFill>
                <a:effectLst/>
                <a:latin typeface="Roboto" panose="02000000000000000000" pitchFamily="2" charset="0"/>
              </a:rPr>
              <a:t> juga </a:t>
            </a:r>
            <a:r>
              <a:rPr lang="en-ID" sz="1200" b="0" i="0" dirty="0" err="1">
                <a:solidFill>
                  <a:srgbClr val="212121"/>
                </a:solidFill>
                <a:effectLst/>
                <a:latin typeface="Roboto" panose="02000000000000000000" pitchFamily="2" charset="0"/>
              </a:rPr>
              <a:t>memiliki</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jumlah</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karyawan</a:t>
            </a:r>
            <a:r>
              <a:rPr lang="en-ID" sz="1200" b="0" i="0" dirty="0">
                <a:solidFill>
                  <a:srgbClr val="212121"/>
                </a:solidFill>
                <a:effectLst/>
                <a:latin typeface="Roboto" panose="02000000000000000000" pitchFamily="2" charset="0"/>
              </a:rPr>
              <a:t> resign yang </a:t>
            </a:r>
            <a:r>
              <a:rPr lang="en-ID" sz="1200" b="0" i="0" dirty="0" err="1">
                <a:solidFill>
                  <a:srgbClr val="212121"/>
                </a:solidFill>
                <a:effectLst/>
                <a:latin typeface="Roboto" panose="02000000000000000000" pitchFamily="2" charset="0"/>
              </a:rPr>
              <a:t>jauh</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lebih</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banyak</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dibanding</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jumlah</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karyawan</a:t>
            </a:r>
            <a:r>
              <a:rPr lang="en-ID" sz="1200" b="0" i="0" dirty="0">
                <a:solidFill>
                  <a:srgbClr val="212121"/>
                </a:solidFill>
                <a:effectLst/>
                <a:latin typeface="Roboto" panose="02000000000000000000" pitchFamily="2" charset="0"/>
              </a:rPr>
              <a:t> yang </a:t>
            </a:r>
            <a:r>
              <a:rPr lang="en-ID" sz="1200" b="0" i="0" dirty="0" err="1">
                <a:solidFill>
                  <a:srgbClr val="212121"/>
                </a:solidFill>
                <a:effectLst/>
                <a:latin typeface="Roboto" panose="02000000000000000000" pitchFamily="2" charset="0"/>
              </a:rPr>
              <a:t>masih</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bekerja</a:t>
            </a:r>
            <a:r>
              <a:rPr lang="en-ID" sz="1200" b="0" i="0" dirty="0">
                <a:solidFill>
                  <a:srgbClr val="212121"/>
                </a:solidFill>
                <a:effectLst/>
                <a:latin typeface="Roboto" panose="02000000000000000000" pitchFamily="2" charset="0"/>
              </a:rPr>
              <a:t>.</a:t>
            </a:r>
            <a:br>
              <a:rPr lang="en-ID" sz="1200" dirty="0"/>
            </a:br>
            <a:br>
              <a:rPr lang="en-ID" sz="1200" dirty="0"/>
            </a:br>
            <a:r>
              <a:rPr lang="en-ID" sz="1200" b="1" i="0" dirty="0" err="1">
                <a:solidFill>
                  <a:srgbClr val="212121"/>
                </a:solidFill>
                <a:effectLst/>
                <a:latin typeface="Roboto" panose="02000000000000000000" pitchFamily="2" charset="0"/>
              </a:rPr>
              <a:t>Rekomendasi</a:t>
            </a:r>
            <a:r>
              <a:rPr lang="en-ID" sz="1200" b="0" i="0" dirty="0">
                <a:solidFill>
                  <a:srgbClr val="212121"/>
                </a:solidFill>
                <a:effectLst/>
                <a:latin typeface="Roboto" panose="02000000000000000000" pitchFamily="2" charset="0"/>
              </a:rPr>
              <a:t>: Perusahaan </a:t>
            </a:r>
            <a:r>
              <a:rPr lang="en-ID" sz="1200" b="0" i="0" dirty="0" err="1">
                <a:solidFill>
                  <a:srgbClr val="212121"/>
                </a:solidFill>
                <a:effectLst/>
                <a:latin typeface="Roboto" panose="02000000000000000000" pitchFamily="2" charset="0"/>
              </a:rPr>
              <a:t>dapat</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memberikan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tawaran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kepada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karyawan</a:t>
            </a:r>
            <a:r>
              <a:rPr lang="en-ID" sz="1200" b="0" i="0" dirty="0">
                <a:solidFill>
                  <a:srgbClr val="212121"/>
                </a:solidFill>
                <a:effectLst/>
                <a:latin typeface="Roboto" panose="02000000000000000000" pitchFamily="2" charset="0"/>
              </a:rPr>
              <a:t> program fresh graduate </a:t>
            </a:r>
            <a:r>
              <a:rPr lang="en-ID" sz="1200" b="0" i="0" dirty="0" err="1">
                <a:solidFill>
                  <a:srgbClr val="212121"/>
                </a:solidFill>
                <a:effectLst/>
                <a:latin typeface="Roboto" panose="02000000000000000000" pitchFamily="2" charset="0"/>
              </a:rPr>
              <a:t>seperti</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gaji</a:t>
            </a:r>
            <a:r>
              <a:rPr lang="en-ID" sz="1200" b="0" i="0" dirty="0">
                <a:solidFill>
                  <a:srgbClr val="212121"/>
                </a:solidFill>
                <a:effectLst/>
                <a:latin typeface="Roboto" panose="02000000000000000000" pitchFamily="2" charset="0"/>
              </a:rPr>
              <a:t> dan benefit yang </a:t>
            </a:r>
            <a:r>
              <a:rPr lang="en-ID" sz="1200" b="0" i="0" dirty="0" err="1">
                <a:solidFill>
                  <a:srgbClr val="212121"/>
                </a:solidFill>
                <a:effectLst/>
                <a:latin typeface="Roboto" panose="02000000000000000000" pitchFamily="2" charset="0"/>
              </a:rPr>
              <a:t>lebih</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kompetitif</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menawarkan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kesempatan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pengembangan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diri</a:t>
            </a:r>
            <a:r>
              <a:rPr lang="en-ID" sz="1200" b="0" i="0" dirty="0">
                <a:solidFill>
                  <a:srgbClr val="212121"/>
                </a:solidFill>
                <a:effectLst/>
                <a:latin typeface="Roboto" panose="02000000000000000000" pitchFamily="2" charset="0"/>
              </a:rPr>
              <a:t> yang </a:t>
            </a:r>
            <a:r>
              <a:rPr lang="en-ID" sz="1200" b="0" i="0" dirty="0" err="1">
                <a:solidFill>
                  <a:srgbClr val="212121"/>
                </a:solidFill>
                <a:effectLst/>
                <a:latin typeface="Roboto" panose="02000000000000000000" pitchFamily="2" charset="0"/>
              </a:rPr>
              <a:t>lebih</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baik</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seperti</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menyediakan</a:t>
            </a:r>
            <a:r>
              <a:rPr lang="en-ID" sz="1200" b="0" i="0" dirty="0">
                <a:solidFill>
                  <a:srgbClr val="212121"/>
                </a:solidFill>
                <a:effectLst/>
                <a:latin typeface="Roboto" panose="02000000000000000000" pitchFamily="2" charset="0"/>
              </a:rPr>
              <a:t> training </a:t>
            </a:r>
            <a:r>
              <a:rPr lang="en-ID" sz="1200" b="0" i="0" dirty="0" err="1">
                <a:solidFill>
                  <a:srgbClr val="212121"/>
                </a:solidFill>
                <a:effectLst/>
                <a:latin typeface="Roboto" panose="02000000000000000000" pitchFamily="2" charset="0"/>
              </a:rPr>
              <a:t>terkait</a:t>
            </a:r>
            <a:r>
              <a:rPr lang="en-ID" sz="1200" b="0" i="0" dirty="0">
                <a:solidFill>
                  <a:srgbClr val="212121"/>
                </a:solidFill>
                <a:effectLst/>
                <a:latin typeface="Roboto" panose="02000000000000000000" pitchFamily="2" charset="0"/>
              </a:rPr>
              <a:t> job </a:t>
            </a:r>
            <a:r>
              <a:rPr lang="en-ID" sz="1200" b="0" i="0" dirty="0" err="1">
                <a:solidFill>
                  <a:srgbClr val="212121"/>
                </a:solidFill>
                <a:effectLst/>
                <a:latin typeface="Roboto" panose="02000000000000000000" pitchFamily="2" charset="0"/>
              </a:rPr>
              <a:t>desc</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kepada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karyawan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baru</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serta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menciptakan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lingkungan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kerja</a:t>
            </a:r>
            <a:r>
              <a:rPr lang="en-ID" sz="1200" b="0" i="0" dirty="0">
                <a:solidFill>
                  <a:srgbClr val="212121"/>
                </a:solidFill>
                <a:effectLst/>
                <a:latin typeface="Roboto" panose="02000000000000000000" pitchFamily="2" charset="0"/>
              </a:rPr>
              <a:t> yang </a:t>
            </a:r>
            <a:r>
              <a:rPr lang="en-ID" sz="1200" b="0" i="0" dirty="0" err="1">
                <a:solidFill>
                  <a:srgbClr val="212121"/>
                </a:solidFill>
                <a:effectLst/>
                <a:latin typeface="Roboto" panose="02000000000000000000" pitchFamily="2" charset="0"/>
              </a:rPr>
              <a:t>lebih</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suportif</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dimana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hal</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ini</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didukung</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dengan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penelitian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bahwa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anak</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generasi</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muda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sekarang</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lebih</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peduli</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dengan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kesehatan</a:t>
            </a:r>
            <a:r>
              <a:rPr lang="en-ID" sz="1200" b="0" i="0" dirty="0">
                <a:solidFill>
                  <a:srgbClr val="212121"/>
                </a:solidFill>
                <a:effectLst/>
                <a:latin typeface="Roboto" panose="02000000000000000000" pitchFamily="2" charset="0"/>
              </a:rPr>
              <a:t> mental </a:t>
            </a:r>
            <a:r>
              <a:rPr lang="en-ID" sz="1200" b="0" i="0" dirty="0" err="1">
                <a:solidFill>
                  <a:srgbClr val="212121"/>
                </a:solidFill>
                <a:effectLst/>
                <a:latin typeface="Roboto" panose="02000000000000000000" pitchFamily="2" charset="0"/>
              </a:rPr>
              <a:t>mereka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dalam</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bekerja</a:t>
            </a:r>
            <a:r>
              <a:rPr lang="en-ID" sz="1200" b="0" i="0" dirty="0">
                <a:solidFill>
                  <a:srgbClr val="212121"/>
                </a:solidFill>
                <a:effectLst/>
                <a:latin typeface="Roboto" panose="02000000000000000000" pitchFamily="2" charset="0"/>
              </a:rPr>
              <a:t>.</a:t>
            </a:r>
            <a:endParaRPr lang="en-US" sz="1050" dirty="0"/>
          </a:p>
        </p:txBody>
      </p:sp>
      <p:pic>
        <p:nvPicPr>
          <p:cNvPr id="2050" name="Picture 2">
            <a:extLst>
              <a:ext uri="{FF2B5EF4-FFF2-40B4-BE49-F238E27FC236}">
                <a16:creationId xmlns:a16="http://schemas.microsoft.com/office/drawing/2014/main" id="{9EDD6EBF-ED7C-ABFD-F30F-C6892320AB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00" y="1424852"/>
            <a:ext cx="4367273" cy="35069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65D0373-1EDA-AE3B-11B6-A110697568E4}"/>
              </a:ext>
            </a:extLst>
          </p:cNvPr>
          <p:cNvSpPr txBox="1"/>
          <p:nvPr/>
        </p:nvSpPr>
        <p:spPr>
          <a:xfrm>
            <a:off x="311700" y="1051135"/>
            <a:ext cx="3200400" cy="307777"/>
          </a:xfrm>
          <a:prstGeom prst="rect">
            <a:avLst/>
          </a:prstGeom>
          <a:noFill/>
        </p:spPr>
        <p:txBody>
          <a:bodyPr wrap="square" rtlCol="0">
            <a:spAutoFit/>
          </a:bodyPr>
          <a:lstStyle/>
          <a:p>
            <a:pPr algn="just"/>
            <a:r>
              <a:rPr lang="en-ID" sz="1400" b="0" i="0" dirty="0">
                <a:solidFill>
                  <a:srgbClr val="212121"/>
                </a:solidFill>
                <a:effectLst/>
                <a:latin typeface="Roboto" panose="02000000000000000000" pitchFamily="2" charset="0"/>
              </a:rPr>
              <a:t>1. </a:t>
            </a:r>
            <a:r>
              <a:rPr lang="en-ID" sz="1400" b="0" i="0" dirty="0" err="1">
                <a:solidFill>
                  <a:srgbClr val="212121"/>
                </a:solidFill>
                <a:effectLst/>
                <a:latin typeface="Roboto" panose="02000000000000000000" pitchFamily="2" charset="0"/>
              </a:rPr>
              <a:t>Jenjang</a:t>
            </a:r>
            <a:r>
              <a:rPr lang="en-ID" sz="1400" b="0" i="0" dirty="0">
                <a:solidFill>
                  <a:srgbClr val="212121"/>
                </a:solidFill>
                <a:effectLst/>
                <a:latin typeface="Roboto" panose="02000000000000000000" pitchFamily="2" charset="0"/>
              </a:rPr>
              <a:t> </a:t>
            </a:r>
            <a:r>
              <a:rPr lang="en-ID" sz="1400" b="0" i="0" dirty="0" err="1">
                <a:solidFill>
                  <a:srgbClr val="212121"/>
                </a:solidFill>
                <a:effectLst/>
                <a:latin typeface="Roboto" panose="02000000000000000000" pitchFamily="2" charset="0"/>
              </a:rPr>
              <a:t>Karir</a:t>
            </a:r>
            <a:endParaRPr lang="en-US" sz="1100" dirty="0"/>
          </a:p>
        </p:txBody>
      </p:sp>
    </p:spTree>
    <p:extLst>
      <p:ext uri="{BB962C8B-B14F-4D97-AF65-F5344CB8AC3E}">
        <p14:creationId xmlns:p14="http://schemas.microsoft.com/office/powerpoint/2010/main" val="3181087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Resign Reason Analysis for Employee Attrition Management Strategy</a:t>
            </a:r>
            <a:endParaRPr sz="1798" b="1">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55DBC24A-3DF5-0E7F-8E68-FE85A3F1B7DD}"/>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399CA182-84C0-EFC7-F3AB-78B601FBD1D3}"/>
              </a:ext>
            </a:extLst>
          </p:cNvPr>
          <p:cNvSpPr txBox="1"/>
          <p:nvPr/>
        </p:nvSpPr>
        <p:spPr>
          <a:xfrm>
            <a:off x="311700" y="646641"/>
            <a:ext cx="8509571" cy="338554"/>
          </a:xfrm>
          <a:prstGeom prst="rect">
            <a:avLst/>
          </a:prstGeom>
          <a:noFill/>
        </p:spPr>
        <p:txBody>
          <a:bodyPr wrap="square" rtlCol="0">
            <a:spAutoFit/>
          </a:bodyPr>
          <a:lstStyle/>
          <a:p>
            <a:r>
              <a:rPr lang="en-US" sz="1600" b="1" dirty="0" err="1"/>
              <a:t>Analisis</a:t>
            </a:r>
            <a:r>
              <a:rPr lang="en-US" sz="1600" b="1" dirty="0"/>
              <a:t> Tingkat Resign </a:t>
            </a:r>
            <a:r>
              <a:rPr lang="en-US" sz="1600" b="1" dirty="0" err="1"/>
              <a:t>terhadap</a:t>
            </a:r>
            <a:r>
              <a:rPr lang="en-US" sz="1600" b="1" dirty="0"/>
              <a:t> </a:t>
            </a:r>
            <a:r>
              <a:rPr lang="en-US" sz="1600" b="1" dirty="0" err="1"/>
              <a:t>Pekerjaan</a:t>
            </a:r>
            <a:r>
              <a:rPr lang="en-US" sz="1600" b="1" dirty="0"/>
              <a:t> Data Analyst</a:t>
            </a:r>
          </a:p>
        </p:txBody>
      </p:sp>
      <p:sp>
        <p:nvSpPr>
          <p:cNvPr id="6" name="TextBox 5">
            <a:extLst>
              <a:ext uri="{FF2B5EF4-FFF2-40B4-BE49-F238E27FC236}">
                <a16:creationId xmlns:a16="http://schemas.microsoft.com/office/drawing/2014/main" id="{2B61C8E6-B800-AF97-B725-B0E5B1AF0A8E}"/>
              </a:ext>
            </a:extLst>
          </p:cNvPr>
          <p:cNvSpPr txBox="1"/>
          <p:nvPr/>
        </p:nvSpPr>
        <p:spPr>
          <a:xfrm>
            <a:off x="4837278" y="1424852"/>
            <a:ext cx="4148417" cy="3046988"/>
          </a:xfrm>
          <a:prstGeom prst="rect">
            <a:avLst/>
          </a:prstGeom>
          <a:noFill/>
        </p:spPr>
        <p:txBody>
          <a:bodyPr wrap="square" rtlCol="0">
            <a:spAutoFit/>
          </a:bodyPr>
          <a:lstStyle/>
          <a:p>
            <a:pPr algn="just"/>
            <a:r>
              <a:rPr lang="en-ID" sz="1200" b="0" i="0" dirty="0" err="1">
                <a:solidFill>
                  <a:srgbClr val="212121"/>
                </a:solidFill>
                <a:effectLst/>
                <a:latin typeface="Roboto" panose="02000000000000000000" pitchFamily="2" charset="0"/>
              </a:rPr>
              <a:t>Terlihat</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bahwa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dari</a:t>
            </a:r>
            <a:r>
              <a:rPr lang="en-ID" sz="1200" b="0" i="0" dirty="0">
                <a:solidFill>
                  <a:srgbClr val="212121"/>
                </a:solidFill>
                <a:effectLst/>
                <a:latin typeface="Roboto" panose="02000000000000000000" pitchFamily="2" charset="0"/>
              </a:rPr>
              <a:t> 8 </a:t>
            </a:r>
            <a:r>
              <a:rPr lang="en-ID" sz="1200" b="0" i="0" dirty="0" err="1">
                <a:solidFill>
                  <a:srgbClr val="212121"/>
                </a:solidFill>
                <a:effectLst/>
                <a:latin typeface="Roboto" panose="02000000000000000000" pitchFamily="2" charset="0"/>
              </a:rPr>
              <a:t>karyawan</a:t>
            </a:r>
            <a:r>
              <a:rPr lang="en-ID" sz="1200" b="0" i="0" dirty="0">
                <a:solidFill>
                  <a:srgbClr val="212121"/>
                </a:solidFill>
                <a:effectLst/>
                <a:latin typeface="Roboto" panose="02000000000000000000" pitchFamily="2" charset="0"/>
              </a:rPr>
              <a:t> Data Analyst yang Resign, 2 </a:t>
            </a:r>
            <a:r>
              <a:rPr lang="en-ID" sz="1200" b="0" i="0" dirty="0" err="1">
                <a:solidFill>
                  <a:srgbClr val="212121"/>
                </a:solidFill>
                <a:effectLst/>
                <a:latin typeface="Roboto" panose="02000000000000000000" pitchFamily="2" charset="0"/>
              </a:rPr>
              <a:t>diantaranya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memiliki</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performa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bagus</a:t>
            </a:r>
            <a:r>
              <a:rPr lang="en-ID" sz="1200" b="0" i="0" dirty="0">
                <a:solidFill>
                  <a:srgbClr val="212121"/>
                </a:solidFill>
                <a:effectLst/>
                <a:latin typeface="Roboto" panose="02000000000000000000" pitchFamily="2" charset="0"/>
              </a:rPr>
              <a:t> dan 4 </a:t>
            </a:r>
            <a:r>
              <a:rPr lang="en-ID" sz="1200" b="0" i="0" dirty="0" err="1">
                <a:solidFill>
                  <a:srgbClr val="212121"/>
                </a:solidFill>
                <a:effectLst/>
                <a:latin typeface="Roboto" panose="02000000000000000000" pitchFamily="2" charset="0"/>
              </a:rPr>
              <a:t>lainnya</a:t>
            </a:r>
            <a:r>
              <a:rPr lang="en-ID" sz="1200" b="0" i="0" dirty="0">
                <a:solidFill>
                  <a:srgbClr val="212121"/>
                </a:solidFill>
                <a:effectLst/>
                <a:latin typeface="Roboto" panose="02000000000000000000" pitchFamily="2" charset="0"/>
              </a:rPr>
              <a:t> sangat </a:t>
            </a:r>
            <a:r>
              <a:rPr lang="en-ID" sz="1200" b="0" i="0" dirty="0" err="1">
                <a:solidFill>
                  <a:srgbClr val="212121"/>
                </a:solidFill>
                <a:effectLst/>
                <a:latin typeface="Roboto" panose="02000000000000000000" pitchFamily="2" charset="0"/>
              </a:rPr>
              <a:t>bagus</a:t>
            </a:r>
            <a:r>
              <a:rPr lang="en-ID" sz="1200" b="0" i="0" dirty="0">
                <a:solidFill>
                  <a:srgbClr val="212121"/>
                </a:solidFill>
                <a:effectLst/>
                <a:latin typeface="Roboto" panose="02000000000000000000" pitchFamily="2" charset="0"/>
              </a:rPr>
              <a:t>. Hal </a:t>
            </a:r>
            <a:r>
              <a:rPr lang="en-ID" sz="1200" b="0" i="0" dirty="0" err="1">
                <a:solidFill>
                  <a:srgbClr val="212121"/>
                </a:solidFill>
                <a:effectLst/>
                <a:latin typeface="Roboto" panose="02000000000000000000" pitchFamily="2" charset="0"/>
              </a:rPr>
              <a:t>ini</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tentu</a:t>
            </a:r>
            <a:r>
              <a:rPr lang="en-ID" sz="1200" b="0" i="0" dirty="0">
                <a:solidFill>
                  <a:srgbClr val="212121"/>
                </a:solidFill>
                <a:effectLst/>
                <a:latin typeface="Roboto" panose="02000000000000000000" pitchFamily="2" charset="0"/>
              </a:rPr>
              <a:t> sangat </a:t>
            </a:r>
            <a:r>
              <a:rPr lang="en-ID" sz="1200" b="0" i="0" dirty="0" err="1">
                <a:solidFill>
                  <a:srgbClr val="212121"/>
                </a:solidFill>
                <a:effectLst/>
                <a:latin typeface="Roboto" panose="02000000000000000000" pitchFamily="2" charset="0"/>
              </a:rPr>
              <a:t>merugikan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untuk</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perusahaan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karena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mayoritas</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karyawan</a:t>
            </a:r>
            <a:r>
              <a:rPr lang="en-ID" sz="1200" b="0" i="0" dirty="0">
                <a:solidFill>
                  <a:srgbClr val="212121"/>
                </a:solidFill>
                <a:effectLst/>
                <a:latin typeface="Roboto" panose="02000000000000000000" pitchFamily="2" charset="0"/>
              </a:rPr>
              <a:t> yang resign </a:t>
            </a:r>
            <a:r>
              <a:rPr lang="en-ID" sz="1200" b="0" i="0" dirty="0" err="1">
                <a:solidFill>
                  <a:srgbClr val="212121"/>
                </a:solidFill>
                <a:effectLst/>
                <a:latin typeface="Roboto" panose="02000000000000000000" pitchFamily="2" charset="0"/>
              </a:rPr>
              <a:t>adalah</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karyawan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dengan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performa</a:t>
            </a:r>
            <a:r>
              <a:rPr lang="en-ID" sz="1200" b="0" i="0" dirty="0">
                <a:solidFill>
                  <a:srgbClr val="212121"/>
                </a:solidFill>
                <a:effectLst/>
                <a:latin typeface="Roboto" panose="02000000000000000000" pitchFamily="2" charset="0"/>
              </a:rPr>
              <a:t> yang </a:t>
            </a:r>
            <a:r>
              <a:rPr lang="en-ID" sz="1200" b="0" i="0" dirty="0" err="1">
                <a:solidFill>
                  <a:srgbClr val="212121"/>
                </a:solidFill>
                <a:effectLst/>
                <a:latin typeface="Roboto" panose="02000000000000000000" pitchFamily="2" charset="0"/>
              </a:rPr>
              <a:t>baik</a:t>
            </a:r>
            <a:r>
              <a:rPr lang="en-ID" sz="1200" b="0" i="0" dirty="0">
                <a:solidFill>
                  <a:srgbClr val="212121"/>
                </a:solidFill>
                <a:effectLst/>
                <a:latin typeface="Roboto" panose="02000000000000000000" pitchFamily="2" charset="0"/>
              </a:rPr>
              <a:t>.</a:t>
            </a:r>
            <a:br>
              <a:rPr lang="en-ID" sz="1200" dirty="0"/>
            </a:br>
            <a:br>
              <a:rPr lang="en-ID" sz="1200" dirty="0"/>
            </a:br>
            <a:r>
              <a:rPr lang="en-ID" sz="1200" b="1" i="0" dirty="0" err="1">
                <a:solidFill>
                  <a:srgbClr val="212121"/>
                </a:solidFill>
                <a:effectLst/>
                <a:latin typeface="Roboto" panose="02000000000000000000" pitchFamily="2" charset="0"/>
              </a:rPr>
              <a:t>Rekomendasi</a:t>
            </a:r>
            <a:r>
              <a:rPr lang="en-ID" sz="1200" b="0" i="0" dirty="0">
                <a:solidFill>
                  <a:srgbClr val="212121"/>
                </a:solidFill>
                <a:effectLst/>
                <a:latin typeface="Roboto" panose="02000000000000000000" pitchFamily="2" charset="0"/>
              </a:rPr>
              <a:t>: Perusahaan </a:t>
            </a:r>
            <a:r>
              <a:rPr lang="en-ID" sz="1200" b="0" i="0" dirty="0" err="1">
                <a:solidFill>
                  <a:srgbClr val="212121"/>
                </a:solidFill>
                <a:effectLst/>
                <a:latin typeface="Roboto" panose="02000000000000000000" pitchFamily="2" charset="0"/>
              </a:rPr>
              <a:t>dapat</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menawarkan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gaji</a:t>
            </a:r>
            <a:r>
              <a:rPr lang="en-ID" sz="1200" b="0" i="0" dirty="0">
                <a:solidFill>
                  <a:srgbClr val="212121"/>
                </a:solidFill>
                <a:effectLst/>
                <a:latin typeface="Roboto" panose="02000000000000000000" pitchFamily="2" charset="0"/>
              </a:rPr>
              <a:t>, benefit dan work-life balance yang </a:t>
            </a:r>
            <a:r>
              <a:rPr lang="en-ID" sz="1200" b="0" i="0" dirty="0" err="1">
                <a:solidFill>
                  <a:srgbClr val="212121"/>
                </a:solidFill>
                <a:effectLst/>
                <a:latin typeface="Roboto" panose="02000000000000000000" pitchFamily="2" charset="0"/>
              </a:rPr>
              <a:t>lebih</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baik</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kepada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karyawan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dengan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performa</a:t>
            </a:r>
            <a:r>
              <a:rPr lang="en-ID" sz="1200" b="0" i="0" dirty="0">
                <a:solidFill>
                  <a:srgbClr val="212121"/>
                </a:solidFill>
                <a:effectLst/>
                <a:latin typeface="Roboto" panose="02000000000000000000" pitchFamily="2" charset="0"/>
              </a:rPr>
              <a:t> yang </a:t>
            </a:r>
            <a:r>
              <a:rPr lang="en-ID" sz="1200" b="0" i="0" dirty="0" err="1">
                <a:solidFill>
                  <a:srgbClr val="212121"/>
                </a:solidFill>
                <a:effectLst/>
                <a:latin typeface="Roboto" panose="02000000000000000000" pitchFamily="2" charset="0"/>
              </a:rPr>
              <a:t>bagus</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Selain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itu</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perusahaan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diharapkan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dapat</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menawarkan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jenjang</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karir</a:t>
            </a:r>
            <a:r>
              <a:rPr lang="en-ID" sz="1200" b="0" i="0" dirty="0">
                <a:solidFill>
                  <a:srgbClr val="212121"/>
                </a:solidFill>
                <a:effectLst/>
                <a:latin typeface="Roboto" panose="02000000000000000000" pitchFamily="2" charset="0"/>
              </a:rPr>
              <a:t> dan </a:t>
            </a:r>
            <a:r>
              <a:rPr lang="en-ID" sz="1200" b="0" i="0" dirty="0" err="1">
                <a:solidFill>
                  <a:srgbClr val="212121"/>
                </a:solidFill>
                <a:effectLst/>
                <a:latin typeface="Roboto" panose="02000000000000000000" pitchFamily="2" charset="0"/>
              </a:rPr>
              <a:t>pengembangan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diri</a:t>
            </a:r>
            <a:r>
              <a:rPr lang="en-ID" sz="1200" b="0" i="0" dirty="0">
                <a:solidFill>
                  <a:srgbClr val="212121"/>
                </a:solidFill>
                <a:effectLst/>
                <a:latin typeface="Roboto" panose="02000000000000000000" pitchFamily="2" charset="0"/>
              </a:rPr>
              <a:t> yang </a:t>
            </a:r>
            <a:r>
              <a:rPr lang="en-ID" sz="1200" b="0" i="0" dirty="0" err="1">
                <a:solidFill>
                  <a:srgbClr val="212121"/>
                </a:solidFill>
                <a:effectLst/>
                <a:latin typeface="Roboto" panose="02000000000000000000" pitchFamily="2" charset="0"/>
              </a:rPr>
              <a:t>baik</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kepada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karyawan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dengan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performa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bagus</a:t>
            </a:r>
            <a:r>
              <a:rPr lang="en-ID" sz="1200" b="0" i="0" dirty="0">
                <a:solidFill>
                  <a:srgbClr val="212121"/>
                </a:solidFill>
                <a:effectLst/>
                <a:latin typeface="Roboto" panose="02000000000000000000" pitchFamily="2" charset="0"/>
              </a:rPr>
              <a:t> agar </a:t>
            </a:r>
            <a:r>
              <a:rPr lang="en-ID" sz="1200" b="0" i="0" dirty="0" err="1">
                <a:solidFill>
                  <a:srgbClr val="212121"/>
                </a:solidFill>
                <a:effectLst/>
                <a:latin typeface="Roboto" panose="02000000000000000000" pitchFamily="2" charset="0"/>
              </a:rPr>
              <a:t>karyawan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tersebut</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merasa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dihargai</a:t>
            </a:r>
            <a:r>
              <a:rPr lang="en-ID" sz="1200" b="0" i="0" dirty="0">
                <a:solidFill>
                  <a:srgbClr val="212121"/>
                </a:solidFill>
                <a:effectLst/>
                <a:latin typeface="Roboto" panose="02000000000000000000" pitchFamily="2" charset="0"/>
              </a:rPr>
              <a:t> dan </a:t>
            </a:r>
            <a:r>
              <a:rPr lang="en-ID" sz="1200" b="0" i="0" dirty="0" err="1">
                <a:solidFill>
                  <a:srgbClr val="212121"/>
                </a:solidFill>
                <a:effectLst/>
                <a:latin typeface="Roboto" panose="02000000000000000000" pitchFamily="2" charset="0"/>
              </a:rPr>
              <a:t>merasa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akan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memiliki</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jenjang</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karir</a:t>
            </a:r>
            <a:r>
              <a:rPr lang="en-ID" sz="1200" b="0" i="0" dirty="0">
                <a:solidFill>
                  <a:srgbClr val="212121"/>
                </a:solidFill>
                <a:effectLst/>
                <a:latin typeface="Roboto" panose="02000000000000000000" pitchFamily="2" charset="0"/>
              </a:rPr>
              <a:t> yang </a:t>
            </a:r>
            <a:r>
              <a:rPr lang="en-ID" sz="1200" b="0" i="0" dirty="0" err="1">
                <a:solidFill>
                  <a:srgbClr val="212121"/>
                </a:solidFill>
                <a:effectLst/>
                <a:latin typeface="Roboto" panose="02000000000000000000" pitchFamily="2" charset="0"/>
              </a:rPr>
              <a:t>baik</a:t>
            </a:r>
            <a:r>
              <a:rPr lang="en-ID" sz="1200" b="0" i="0" dirty="0">
                <a:solidFill>
                  <a:srgbClr val="212121"/>
                </a:solidFill>
                <a:effectLst/>
                <a:latin typeface="Roboto" panose="02000000000000000000" pitchFamily="2" charset="0"/>
              </a:rPr>
              <a:t> di </a:t>
            </a:r>
            <a:r>
              <a:rPr lang="en-ID" sz="1200" b="0" i="0" dirty="0" err="1">
                <a:solidFill>
                  <a:srgbClr val="212121"/>
                </a:solidFill>
                <a:effectLst/>
                <a:latin typeface="Roboto" panose="02000000000000000000" pitchFamily="2" charset="0"/>
              </a:rPr>
              <a:t>perusahaan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kita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dengan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harapan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karyawan-karyawan</a:t>
            </a:r>
            <a:r>
              <a:rPr lang="en-ID" sz="1200" b="0" i="0" dirty="0">
                <a:solidFill>
                  <a:srgbClr val="212121"/>
                </a:solidFill>
                <a:effectLst/>
                <a:latin typeface="Roboto" panose="02000000000000000000" pitchFamily="2" charset="0"/>
              </a:rPr>
              <a:t> yang </a:t>
            </a:r>
            <a:r>
              <a:rPr lang="en-ID" sz="1200" b="0" i="0" dirty="0" err="1">
                <a:solidFill>
                  <a:srgbClr val="212121"/>
                </a:solidFill>
                <a:effectLst/>
                <a:latin typeface="Roboto" panose="02000000000000000000" pitchFamily="2" charset="0"/>
              </a:rPr>
              <a:t>bagus</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tersebut</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akan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memilih</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untuk</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bertahan</a:t>
            </a:r>
            <a:r>
              <a:rPr lang="en-ID" sz="1200" b="0" i="0" dirty="0">
                <a:solidFill>
                  <a:srgbClr val="212121"/>
                </a:solidFill>
                <a:effectLst/>
                <a:latin typeface="Roboto" panose="02000000000000000000" pitchFamily="2" charset="0"/>
              </a:rPr>
              <a:t> di </a:t>
            </a:r>
            <a:r>
              <a:rPr lang="en-ID" sz="1200" b="0" i="0" dirty="0" err="1">
                <a:solidFill>
                  <a:srgbClr val="212121"/>
                </a:solidFill>
                <a:effectLst/>
                <a:latin typeface="Roboto" panose="02000000000000000000" pitchFamily="2" charset="0"/>
              </a:rPr>
              <a:t>perusahaan</a:t>
            </a:r>
            <a:r>
              <a:rPr lang="en-ID" sz="1200" b="0" i="0" dirty="0">
                <a:solidFill>
                  <a:srgbClr val="212121"/>
                </a:solidFill>
                <a:effectLst/>
                <a:latin typeface="Roboto" panose="02000000000000000000" pitchFamily="2" charset="0"/>
              </a:rPr>
              <a:t>.</a:t>
            </a:r>
            <a:endParaRPr lang="en-US" sz="1050" dirty="0"/>
          </a:p>
        </p:txBody>
      </p:sp>
      <p:sp>
        <p:nvSpPr>
          <p:cNvPr id="3" name="TextBox 2">
            <a:extLst>
              <a:ext uri="{FF2B5EF4-FFF2-40B4-BE49-F238E27FC236}">
                <a16:creationId xmlns:a16="http://schemas.microsoft.com/office/drawing/2014/main" id="{B65D0373-1EDA-AE3B-11B6-A110697568E4}"/>
              </a:ext>
            </a:extLst>
          </p:cNvPr>
          <p:cNvSpPr txBox="1"/>
          <p:nvPr/>
        </p:nvSpPr>
        <p:spPr>
          <a:xfrm>
            <a:off x="311700" y="1051135"/>
            <a:ext cx="3200400" cy="307777"/>
          </a:xfrm>
          <a:prstGeom prst="rect">
            <a:avLst/>
          </a:prstGeom>
          <a:noFill/>
        </p:spPr>
        <p:txBody>
          <a:bodyPr wrap="square" rtlCol="0">
            <a:spAutoFit/>
          </a:bodyPr>
          <a:lstStyle/>
          <a:p>
            <a:pPr algn="just"/>
            <a:r>
              <a:rPr lang="en-ID" sz="1400" b="0" i="0" dirty="0">
                <a:solidFill>
                  <a:srgbClr val="212121"/>
                </a:solidFill>
                <a:effectLst/>
                <a:latin typeface="Roboto" panose="02000000000000000000" pitchFamily="2" charset="0"/>
              </a:rPr>
              <a:t>2. Performa </a:t>
            </a:r>
            <a:r>
              <a:rPr lang="en-ID" sz="1400" b="0" i="0" dirty="0" err="1">
                <a:solidFill>
                  <a:srgbClr val="212121"/>
                </a:solidFill>
                <a:effectLst/>
                <a:latin typeface="Roboto" panose="02000000000000000000" pitchFamily="2" charset="0"/>
              </a:rPr>
              <a:t>Karyawan</a:t>
            </a:r>
            <a:endParaRPr lang="en-US" sz="1100" dirty="0"/>
          </a:p>
        </p:txBody>
      </p:sp>
      <p:pic>
        <p:nvPicPr>
          <p:cNvPr id="4098" name="Picture 2">
            <a:extLst>
              <a:ext uri="{FF2B5EF4-FFF2-40B4-BE49-F238E27FC236}">
                <a16:creationId xmlns:a16="http://schemas.microsoft.com/office/drawing/2014/main" id="{CF185EBE-2220-07D3-EC62-E95D45CDD8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699" y="1358912"/>
            <a:ext cx="4251267" cy="3413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975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Resign Reason Analysis for Employee Attrition Management Strategy</a:t>
            </a:r>
            <a:endParaRPr sz="1798" b="1">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55DBC24A-3DF5-0E7F-8E68-FE85A3F1B7DD}"/>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399CA182-84C0-EFC7-F3AB-78B601FBD1D3}"/>
              </a:ext>
            </a:extLst>
          </p:cNvPr>
          <p:cNvSpPr txBox="1"/>
          <p:nvPr/>
        </p:nvSpPr>
        <p:spPr>
          <a:xfrm>
            <a:off x="311700" y="646641"/>
            <a:ext cx="8509571" cy="338554"/>
          </a:xfrm>
          <a:prstGeom prst="rect">
            <a:avLst/>
          </a:prstGeom>
          <a:noFill/>
        </p:spPr>
        <p:txBody>
          <a:bodyPr wrap="square" rtlCol="0">
            <a:spAutoFit/>
          </a:bodyPr>
          <a:lstStyle/>
          <a:p>
            <a:r>
              <a:rPr lang="en-US" sz="1600" b="1" dirty="0" err="1"/>
              <a:t>Analisis</a:t>
            </a:r>
            <a:r>
              <a:rPr lang="en-US" sz="1600" b="1" dirty="0"/>
              <a:t> Tingkat Resign </a:t>
            </a:r>
            <a:r>
              <a:rPr lang="en-US" sz="1600" b="1" dirty="0" err="1"/>
              <a:t>terhadap</a:t>
            </a:r>
            <a:r>
              <a:rPr lang="en-US" sz="1600" b="1" dirty="0"/>
              <a:t> </a:t>
            </a:r>
            <a:r>
              <a:rPr lang="en-US" sz="1600" b="1" dirty="0" err="1"/>
              <a:t>Pekerjaan</a:t>
            </a:r>
            <a:r>
              <a:rPr lang="en-US" sz="1600" b="1" dirty="0"/>
              <a:t> Data Analyst</a:t>
            </a:r>
          </a:p>
        </p:txBody>
      </p:sp>
      <p:sp>
        <p:nvSpPr>
          <p:cNvPr id="6" name="TextBox 5">
            <a:extLst>
              <a:ext uri="{FF2B5EF4-FFF2-40B4-BE49-F238E27FC236}">
                <a16:creationId xmlns:a16="http://schemas.microsoft.com/office/drawing/2014/main" id="{2B61C8E6-B800-AF97-B725-B0E5B1AF0A8E}"/>
              </a:ext>
            </a:extLst>
          </p:cNvPr>
          <p:cNvSpPr txBox="1"/>
          <p:nvPr/>
        </p:nvSpPr>
        <p:spPr>
          <a:xfrm>
            <a:off x="4763319" y="1205023"/>
            <a:ext cx="4148417" cy="3416320"/>
          </a:xfrm>
          <a:prstGeom prst="rect">
            <a:avLst/>
          </a:prstGeom>
          <a:noFill/>
        </p:spPr>
        <p:txBody>
          <a:bodyPr wrap="square" rtlCol="0">
            <a:spAutoFit/>
          </a:bodyPr>
          <a:lstStyle/>
          <a:p>
            <a:pPr algn="just"/>
            <a:r>
              <a:rPr lang="en-ID" sz="1200" b="0" i="0" dirty="0">
                <a:solidFill>
                  <a:srgbClr val="212121"/>
                </a:solidFill>
                <a:effectLst/>
                <a:latin typeface="Roboto" panose="02000000000000000000" pitchFamily="2" charset="0"/>
              </a:rPr>
              <a:t>Dari </a:t>
            </a:r>
            <a:r>
              <a:rPr lang="en-ID" sz="1200" b="0" i="0" dirty="0" err="1">
                <a:solidFill>
                  <a:srgbClr val="212121"/>
                </a:solidFill>
                <a:effectLst/>
                <a:latin typeface="Roboto" panose="02000000000000000000" pitchFamily="2" charset="0"/>
              </a:rPr>
              <a:t>sekian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banyak</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alasan</a:t>
            </a:r>
            <a:r>
              <a:rPr lang="en-ID" sz="1200" b="0" i="0" dirty="0">
                <a:solidFill>
                  <a:srgbClr val="212121"/>
                </a:solidFill>
                <a:effectLst/>
                <a:latin typeface="Roboto" panose="02000000000000000000" pitchFamily="2" charset="0"/>
              </a:rPr>
              <a:t> resign yang </a:t>
            </a:r>
            <a:r>
              <a:rPr lang="en-ID" sz="1200" b="0" i="0" dirty="0" err="1">
                <a:solidFill>
                  <a:srgbClr val="212121"/>
                </a:solidFill>
                <a:effectLst/>
                <a:latin typeface="Roboto" panose="02000000000000000000" pitchFamily="2" charset="0"/>
              </a:rPr>
              <a:t>ada</a:t>
            </a:r>
            <a:r>
              <a:rPr lang="en-ID" sz="1200" b="0" i="0" dirty="0">
                <a:solidFill>
                  <a:srgbClr val="212121"/>
                </a:solidFill>
                <a:effectLst/>
                <a:latin typeface="Roboto" panose="02000000000000000000" pitchFamily="2" charset="0"/>
              </a:rPr>
              <a:t>, 6 </a:t>
            </a:r>
            <a:r>
              <a:rPr lang="en-ID" sz="1200" b="0" i="0" dirty="0" err="1">
                <a:solidFill>
                  <a:srgbClr val="212121"/>
                </a:solidFill>
                <a:effectLst/>
                <a:latin typeface="Roboto" panose="02000000000000000000" pitchFamily="2" charset="0"/>
              </a:rPr>
              <a:t>dari</a:t>
            </a:r>
            <a:r>
              <a:rPr lang="en-ID" sz="1200" b="0" i="0" dirty="0">
                <a:solidFill>
                  <a:srgbClr val="212121"/>
                </a:solidFill>
                <a:effectLst/>
                <a:latin typeface="Roboto" panose="02000000000000000000" pitchFamily="2" charset="0"/>
              </a:rPr>
              <a:t> 8 </a:t>
            </a:r>
            <a:r>
              <a:rPr lang="en-ID" sz="1200" b="0" i="0" dirty="0" err="1">
                <a:solidFill>
                  <a:srgbClr val="212121"/>
                </a:solidFill>
                <a:effectLst/>
                <a:latin typeface="Roboto" panose="02000000000000000000" pitchFamily="2" charset="0"/>
              </a:rPr>
              <a:t>karyawan</a:t>
            </a:r>
            <a:r>
              <a:rPr lang="en-ID" sz="1200" b="0" i="0" dirty="0">
                <a:solidFill>
                  <a:srgbClr val="212121"/>
                </a:solidFill>
                <a:effectLst/>
                <a:latin typeface="Roboto" panose="02000000000000000000" pitchFamily="2" charset="0"/>
              </a:rPr>
              <a:t> Data Analyst resign </a:t>
            </a:r>
            <a:r>
              <a:rPr lang="en-ID" sz="1200" b="0" i="0" dirty="0" err="1">
                <a:solidFill>
                  <a:srgbClr val="212121"/>
                </a:solidFill>
                <a:effectLst/>
                <a:latin typeface="Roboto" panose="02000000000000000000" pitchFamily="2" charset="0"/>
              </a:rPr>
              <a:t>dengan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alasan</a:t>
            </a:r>
            <a:r>
              <a:rPr lang="en-ID" sz="1200" b="0" i="0" dirty="0">
                <a:solidFill>
                  <a:srgbClr val="212121"/>
                </a:solidFill>
                <a:effectLst/>
                <a:latin typeface="Roboto" panose="02000000000000000000" pitchFamily="2" charset="0"/>
              </a:rPr>
              <a:t> </a:t>
            </a:r>
            <a:r>
              <a:rPr lang="en-ID" sz="1200" b="1" i="0" dirty="0">
                <a:solidFill>
                  <a:srgbClr val="212121"/>
                </a:solidFill>
                <a:effectLst/>
                <a:latin typeface="Roboto" panose="02000000000000000000" pitchFamily="2" charset="0"/>
              </a:rPr>
              <a:t>toxic culture</a:t>
            </a:r>
            <a:r>
              <a:rPr lang="en-ID" sz="1200" b="0" i="0" dirty="0">
                <a:solidFill>
                  <a:srgbClr val="212121"/>
                </a:solidFill>
                <a:effectLst/>
                <a:latin typeface="Roboto" panose="02000000000000000000" pitchFamily="2" charset="0"/>
              </a:rPr>
              <a:t> dan 2 </a:t>
            </a:r>
            <a:r>
              <a:rPr lang="en-ID" sz="1200" b="0" i="0" dirty="0" err="1">
                <a:solidFill>
                  <a:srgbClr val="212121"/>
                </a:solidFill>
                <a:effectLst/>
                <a:latin typeface="Roboto" panose="02000000000000000000" pitchFamily="2" charset="0"/>
              </a:rPr>
              <a:t>lainnya</a:t>
            </a:r>
            <a:r>
              <a:rPr lang="en-ID" sz="1200" b="0" i="0" dirty="0">
                <a:solidFill>
                  <a:srgbClr val="212121"/>
                </a:solidFill>
                <a:effectLst/>
                <a:latin typeface="Roboto" panose="02000000000000000000" pitchFamily="2" charset="0"/>
              </a:rPr>
              <a:t> resign </a:t>
            </a:r>
            <a:r>
              <a:rPr lang="en-ID" sz="1200" b="0" i="0" dirty="0" err="1">
                <a:solidFill>
                  <a:srgbClr val="212121"/>
                </a:solidFill>
                <a:effectLst/>
                <a:latin typeface="Roboto" panose="02000000000000000000" pitchFamily="2" charset="0"/>
              </a:rPr>
              <a:t>dengan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alasan</a:t>
            </a:r>
            <a:r>
              <a:rPr lang="en-ID" sz="1200" b="0" i="0" dirty="0">
                <a:solidFill>
                  <a:srgbClr val="212121"/>
                </a:solidFill>
                <a:effectLst/>
                <a:latin typeface="Roboto" panose="02000000000000000000" pitchFamily="2" charset="0"/>
              </a:rPr>
              <a:t> </a:t>
            </a:r>
            <a:r>
              <a:rPr lang="en-ID" sz="1200" b="1" i="0" dirty="0">
                <a:solidFill>
                  <a:srgbClr val="212121"/>
                </a:solidFill>
                <a:effectLst/>
                <a:latin typeface="Roboto" panose="02000000000000000000" pitchFamily="2" charset="0"/>
              </a:rPr>
              <a:t>internal conflict</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Kedua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alasan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tersebut</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cukup</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menggambarkan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bahwa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adanya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faktor</a:t>
            </a:r>
            <a:r>
              <a:rPr lang="en-ID" sz="1200" b="0" i="0" dirty="0">
                <a:solidFill>
                  <a:srgbClr val="212121"/>
                </a:solidFill>
                <a:effectLst/>
                <a:latin typeface="Roboto" panose="02000000000000000000" pitchFamily="2" charset="0"/>
              </a:rPr>
              <a:t> yang </a:t>
            </a:r>
            <a:r>
              <a:rPr lang="en-ID" sz="1200" b="0" i="0" dirty="0" err="1">
                <a:solidFill>
                  <a:srgbClr val="212121"/>
                </a:solidFill>
                <a:effectLst/>
                <a:latin typeface="Roboto" panose="02000000000000000000" pitchFamily="2" charset="0"/>
              </a:rPr>
              <a:t>kurang</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baik</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dari</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posisi</a:t>
            </a:r>
            <a:r>
              <a:rPr lang="en-ID" sz="1200" b="0" i="0" dirty="0">
                <a:solidFill>
                  <a:srgbClr val="212121"/>
                </a:solidFill>
                <a:effectLst/>
                <a:latin typeface="Roboto" panose="02000000000000000000" pitchFamily="2" charset="0"/>
              </a:rPr>
              <a:t> internal Data Analyst </a:t>
            </a:r>
            <a:r>
              <a:rPr lang="en-ID" sz="1200" b="0" i="0" dirty="0" err="1">
                <a:solidFill>
                  <a:srgbClr val="212121"/>
                </a:solidFill>
                <a:effectLst/>
                <a:latin typeface="Roboto" panose="02000000000000000000" pitchFamily="2" charset="0"/>
              </a:rPr>
              <a:t>perusahaan</a:t>
            </a:r>
            <a:r>
              <a:rPr lang="en-ID" sz="1200" dirty="0">
                <a:solidFill>
                  <a:srgbClr val="212121"/>
                </a:solidFill>
                <a:latin typeface="Roboto" panose="02000000000000000000" pitchFamily="2" charset="0"/>
              </a:rPr>
              <a:t> </a:t>
            </a:r>
            <a:r>
              <a:rPr lang="en-ID" sz="1200" b="0" i="0" dirty="0" err="1">
                <a:solidFill>
                  <a:srgbClr val="212121"/>
                </a:solidFill>
                <a:effectLst/>
                <a:latin typeface="Roboto" panose="02000000000000000000" pitchFamily="2" charset="0"/>
              </a:rPr>
              <a:t>sendiri</a:t>
            </a:r>
            <a:r>
              <a:rPr lang="en-ID" sz="1200" b="0" i="0" dirty="0">
                <a:solidFill>
                  <a:srgbClr val="212121"/>
                </a:solidFill>
                <a:effectLst/>
                <a:latin typeface="Roboto" panose="02000000000000000000" pitchFamily="2" charset="0"/>
              </a:rPr>
              <a:t>.</a:t>
            </a:r>
            <a:br>
              <a:rPr lang="en-ID" sz="1200" dirty="0"/>
            </a:br>
            <a:br>
              <a:rPr lang="en-ID" sz="1200" dirty="0"/>
            </a:br>
            <a:r>
              <a:rPr lang="en-ID" sz="1200" b="1" i="0" dirty="0" err="1">
                <a:solidFill>
                  <a:srgbClr val="212121"/>
                </a:solidFill>
                <a:effectLst/>
                <a:latin typeface="Roboto" panose="02000000000000000000" pitchFamily="2" charset="0"/>
              </a:rPr>
              <a:t>Rekomendasi</a:t>
            </a:r>
            <a:r>
              <a:rPr lang="en-ID" sz="1200" b="0" i="0" dirty="0">
                <a:solidFill>
                  <a:srgbClr val="212121"/>
                </a:solidFill>
                <a:effectLst/>
                <a:latin typeface="Roboto" panose="02000000000000000000" pitchFamily="2" charset="0"/>
              </a:rPr>
              <a:t>: Perusahaan </a:t>
            </a:r>
            <a:r>
              <a:rPr lang="en-ID" sz="1200" b="0" i="0" dirty="0" err="1">
                <a:solidFill>
                  <a:srgbClr val="212121"/>
                </a:solidFill>
                <a:effectLst/>
                <a:latin typeface="Roboto" panose="02000000000000000000" pitchFamily="2" charset="0"/>
              </a:rPr>
              <a:t>dapat</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menciptakan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sistem</a:t>
            </a:r>
            <a:r>
              <a:rPr lang="en-ID" sz="1200" b="0" i="0" dirty="0">
                <a:solidFill>
                  <a:srgbClr val="212121"/>
                </a:solidFill>
                <a:effectLst/>
                <a:latin typeface="Roboto" panose="02000000000000000000" pitchFamily="2" charset="0"/>
              </a:rPr>
              <a:t> feedback yang </a:t>
            </a:r>
            <a:r>
              <a:rPr lang="en-ID" sz="1200" b="0" i="0" dirty="0" err="1">
                <a:solidFill>
                  <a:srgbClr val="212121"/>
                </a:solidFill>
                <a:effectLst/>
                <a:latin typeface="Roboto" panose="02000000000000000000" pitchFamily="2" charset="0"/>
              </a:rPr>
              <a:t>efektif</a:t>
            </a:r>
            <a:r>
              <a:rPr lang="en-ID" sz="1200" b="0" i="0" dirty="0">
                <a:solidFill>
                  <a:srgbClr val="212121"/>
                </a:solidFill>
                <a:effectLst/>
                <a:latin typeface="Roboto" panose="02000000000000000000" pitchFamily="2" charset="0"/>
              </a:rPr>
              <a:t> agar </a:t>
            </a:r>
            <a:r>
              <a:rPr lang="en-ID" sz="1200" b="0" i="0" dirty="0" err="1">
                <a:solidFill>
                  <a:srgbClr val="212121"/>
                </a:solidFill>
                <a:effectLst/>
                <a:latin typeface="Roboto" panose="02000000000000000000" pitchFamily="2" charset="0"/>
              </a:rPr>
              <a:t>karyawan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merasa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mereka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dapat</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memberikan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masukan</a:t>
            </a:r>
            <a:r>
              <a:rPr lang="en-ID" sz="1200" b="0" i="0" dirty="0">
                <a:solidFill>
                  <a:srgbClr val="212121"/>
                </a:solidFill>
                <a:effectLst/>
                <a:latin typeface="Roboto" panose="02000000000000000000" pitchFamily="2" charset="0"/>
              </a:rPr>
              <a:t> dan </a:t>
            </a:r>
            <a:r>
              <a:rPr lang="en-ID" sz="1200" b="0" i="0" dirty="0" err="1">
                <a:solidFill>
                  <a:srgbClr val="212121"/>
                </a:solidFill>
                <a:effectLst/>
                <a:latin typeface="Roboto" panose="02000000000000000000" pitchFamily="2" charset="0"/>
              </a:rPr>
              <a:t>menerima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umpan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balik</a:t>
            </a:r>
            <a:r>
              <a:rPr lang="en-ID" sz="1200" b="0" i="0" dirty="0">
                <a:solidFill>
                  <a:srgbClr val="212121"/>
                </a:solidFill>
                <a:effectLst/>
                <a:latin typeface="Roboto" panose="02000000000000000000" pitchFamily="2" charset="0"/>
              </a:rPr>
              <a:t> yang </a:t>
            </a:r>
            <a:r>
              <a:rPr lang="en-ID" sz="1200" b="0" i="0" dirty="0" err="1">
                <a:solidFill>
                  <a:srgbClr val="212121"/>
                </a:solidFill>
                <a:effectLst/>
                <a:latin typeface="Roboto" panose="02000000000000000000" pitchFamily="2" charset="0"/>
              </a:rPr>
              <a:t>membangun</a:t>
            </a:r>
            <a:r>
              <a:rPr lang="en-ID" sz="1200" b="0" i="0" dirty="0">
                <a:solidFill>
                  <a:srgbClr val="212121"/>
                </a:solidFill>
                <a:effectLst/>
                <a:latin typeface="Roboto" panose="02000000000000000000" pitchFamily="2" charset="0"/>
              </a:rPr>
              <a:t>. Perusahaan juga </a:t>
            </a:r>
            <a:r>
              <a:rPr lang="en-ID" sz="1200" b="0" i="0" dirty="0" err="1">
                <a:solidFill>
                  <a:srgbClr val="212121"/>
                </a:solidFill>
                <a:effectLst/>
                <a:latin typeface="Roboto" panose="02000000000000000000" pitchFamily="2" charset="0"/>
              </a:rPr>
              <a:t>harus</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dapat</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mengatasi</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konflik</a:t>
            </a:r>
            <a:r>
              <a:rPr lang="en-ID" sz="1200" b="0" i="0" dirty="0">
                <a:solidFill>
                  <a:srgbClr val="212121"/>
                </a:solidFill>
                <a:effectLst/>
                <a:latin typeface="Roboto" panose="02000000000000000000" pitchFamily="2" charset="0"/>
              </a:rPr>
              <a:t> internal yang </a:t>
            </a:r>
            <a:r>
              <a:rPr lang="en-ID" sz="1200" b="0" i="0" dirty="0" err="1">
                <a:solidFill>
                  <a:srgbClr val="212121"/>
                </a:solidFill>
                <a:effectLst/>
                <a:latin typeface="Roboto" panose="02000000000000000000" pitchFamily="2" charset="0"/>
              </a:rPr>
              <a:t>terjadi</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antar</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karyawan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dengan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memfasilitasi</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pertemuan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antar</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karyawan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atau</a:t>
            </a:r>
            <a:r>
              <a:rPr lang="en-ID" sz="1200" b="0" i="0" dirty="0">
                <a:solidFill>
                  <a:srgbClr val="212121"/>
                </a:solidFill>
                <a:effectLst/>
                <a:latin typeface="Roboto" panose="02000000000000000000" pitchFamily="2" charset="0"/>
              </a:rPr>
              <a:t> mediator </a:t>
            </a:r>
            <a:r>
              <a:rPr lang="en-ID" sz="1200" b="0" i="0" dirty="0" err="1">
                <a:solidFill>
                  <a:srgbClr val="212121"/>
                </a:solidFill>
                <a:effectLst/>
                <a:latin typeface="Roboto" panose="02000000000000000000" pitchFamily="2" charset="0"/>
              </a:rPr>
              <a:t>untuk</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menyelesaikan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masalah</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Selain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itu</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perusahaan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harus</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mengevaluasi</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kembali</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budaya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organisasi</a:t>
            </a:r>
            <a:r>
              <a:rPr lang="en-ID" sz="1200" b="0" i="0" dirty="0">
                <a:solidFill>
                  <a:srgbClr val="212121"/>
                </a:solidFill>
                <a:effectLst/>
                <a:latin typeface="Roboto" panose="02000000000000000000" pitchFamily="2" charset="0"/>
              </a:rPr>
              <a:t> yang </a:t>
            </a:r>
            <a:r>
              <a:rPr lang="en-ID" sz="1200" b="0" i="0" dirty="0" err="1">
                <a:solidFill>
                  <a:srgbClr val="212121"/>
                </a:solidFill>
                <a:effectLst/>
                <a:latin typeface="Roboto" panose="02000000000000000000" pitchFamily="2" charset="0"/>
              </a:rPr>
              <a:t>ada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untuk</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mencari</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tahu</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apa</a:t>
            </a:r>
            <a:r>
              <a:rPr lang="en-ID" sz="1200" b="0" i="0" dirty="0">
                <a:solidFill>
                  <a:srgbClr val="212121"/>
                </a:solidFill>
                <a:effectLst/>
                <a:latin typeface="Roboto" panose="02000000000000000000" pitchFamily="2" charset="0"/>
              </a:rPr>
              <a:t> yang "toxic" </a:t>
            </a:r>
            <a:r>
              <a:rPr lang="en-ID" sz="1200" b="0" i="0" dirty="0" err="1">
                <a:solidFill>
                  <a:srgbClr val="212121"/>
                </a:solidFill>
                <a:effectLst/>
                <a:latin typeface="Roboto" panose="02000000000000000000" pitchFamily="2" charset="0"/>
              </a:rPr>
              <a:t>bagi</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karyawan</a:t>
            </a:r>
            <a:r>
              <a:rPr lang="en-ID" sz="1200" b="0" i="0" dirty="0">
                <a:solidFill>
                  <a:srgbClr val="212121"/>
                </a:solidFill>
                <a:effectLst/>
                <a:latin typeface="Roboto" panose="02000000000000000000" pitchFamily="2" charset="0"/>
              </a:rPr>
              <a:t> dan </a:t>
            </a:r>
            <a:r>
              <a:rPr lang="en-ID" sz="1200" b="0" i="0" dirty="0" err="1">
                <a:solidFill>
                  <a:srgbClr val="212121"/>
                </a:solidFill>
                <a:effectLst/>
                <a:latin typeface="Roboto" panose="02000000000000000000" pitchFamily="2" charset="0"/>
              </a:rPr>
              <a:t>memastikan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budaya</a:t>
            </a:r>
            <a:r>
              <a:rPr lang="en-ID" sz="1200" b="0" i="0" dirty="0">
                <a:solidFill>
                  <a:srgbClr val="212121"/>
                </a:solidFill>
                <a:effectLst/>
                <a:latin typeface="Roboto" panose="02000000000000000000" pitchFamily="2" charset="0"/>
              </a:rPr>
              <a:t> yang </a:t>
            </a:r>
            <a:r>
              <a:rPr lang="en-ID" sz="1200" b="0" i="0" dirty="0" err="1">
                <a:solidFill>
                  <a:srgbClr val="212121"/>
                </a:solidFill>
                <a:effectLst/>
                <a:latin typeface="Roboto" panose="02000000000000000000" pitchFamily="2" charset="0"/>
              </a:rPr>
              <a:t>dimiliki</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adalah</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budaya</a:t>
            </a:r>
            <a:r>
              <a:rPr lang="en-ID" sz="1200" b="0" i="0" dirty="0">
                <a:solidFill>
                  <a:srgbClr val="212121"/>
                </a:solidFill>
                <a:effectLst/>
                <a:latin typeface="Roboto" panose="02000000000000000000" pitchFamily="2" charset="0"/>
              </a:rPr>
              <a:t> yang </a:t>
            </a:r>
            <a:r>
              <a:rPr lang="en-ID" sz="1200" b="0" i="0" dirty="0" err="1">
                <a:solidFill>
                  <a:srgbClr val="212121"/>
                </a:solidFill>
                <a:effectLst/>
                <a:latin typeface="Roboto" panose="02000000000000000000" pitchFamily="2" charset="0"/>
              </a:rPr>
              <a:t>positif</a:t>
            </a:r>
            <a:r>
              <a:rPr lang="en-ID" sz="1200" b="0" i="0" dirty="0">
                <a:solidFill>
                  <a:srgbClr val="212121"/>
                </a:solidFill>
                <a:effectLst/>
                <a:latin typeface="Roboto" panose="02000000000000000000" pitchFamily="2" charset="0"/>
              </a:rPr>
              <a:t> dan </a:t>
            </a:r>
            <a:r>
              <a:rPr lang="en-ID" sz="1200" b="0" i="0" dirty="0" err="1">
                <a:solidFill>
                  <a:srgbClr val="212121"/>
                </a:solidFill>
                <a:effectLst/>
                <a:latin typeface="Roboto" panose="02000000000000000000" pitchFamily="2" charset="0"/>
              </a:rPr>
              <a:t>memotivasi</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karyawan</a:t>
            </a:r>
            <a:r>
              <a:rPr lang="en-ID" sz="1200" b="0" i="0" dirty="0">
                <a:solidFill>
                  <a:srgbClr val="212121"/>
                </a:solidFill>
                <a:effectLst/>
                <a:latin typeface="Roboto" panose="02000000000000000000" pitchFamily="2" charset="0"/>
              </a:rPr>
              <a:t>.</a:t>
            </a:r>
            <a:endParaRPr lang="en-US" sz="900" dirty="0"/>
          </a:p>
        </p:txBody>
      </p:sp>
      <p:sp>
        <p:nvSpPr>
          <p:cNvPr id="3" name="TextBox 2">
            <a:extLst>
              <a:ext uri="{FF2B5EF4-FFF2-40B4-BE49-F238E27FC236}">
                <a16:creationId xmlns:a16="http://schemas.microsoft.com/office/drawing/2014/main" id="{B65D0373-1EDA-AE3B-11B6-A110697568E4}"/>
              </a:ext>
            </a:extLst>
          </p:cNvPr>
          <p:cNvSpPr txBox="1"/>
          <p:nvPr/>
        </p:nvSpPr>
        <p:spPr>
          <a:xfrm>
            <a:off x="311700" y="1051135"/>
            <a:ext cx="3200400" cy="307777"/>
          </a:xfrm>
          <a:prstGeom prst="rect">
            <a:avLst/>
          </a:prstGeom>
          <a:noFill/>
        </p:spPr>
        <p:txBody>
          <a:bodyPr wrap="square" rtlCol="0">
            <a:spAutoFit/>
          </a:bodyPr>
          <a:lstStyle/>
          <a:p>
            <a:pPr algn="just"/>
            <a:r>
              <a:rPr lang="en-ID" sz="1400" b="0" i="0" dirty="0">
                <a:solidFill>
                  <a:srgbClr val="212121"/>
                </a:solidFill>
                <a:effectLst/>
                <a:latin typeface="Roboto" panose="02000000000000000000" pitchFamily="2" charset="0"/>
              </a:rPr>
              <a:t>3. </a:t>
            </a:r>
            <a:r>
              <a:rPr lang="en-ID" sz="1400" b="0" i="0" dirty="0" err="1">
                <a:solidFill>
                  <a:srgbClr val="212121"/>
                </a:solidFill>
                <a:effectLst/>
                <a:latin typeface="Roboto" panose="02000000000000000000" pitchFamily="2" charset="0"/>
              </a:rPr>
              <a:t>Alasan</a:t>
            </a:r>
            <a:r>
              <a:rPr lang="en-ID" sz="1400" b="0" i="0" dirty="0">
                <a:solidFill>
                  <a:srgbClr val="212121"/>
                </a:solidFill>
                <a:effectLst/>
                <a:latin typeface="Roboto" panose="02000000000000000000" pitchFamily="2" charset="0"/>
              </a:rPr>
              <a:t> Resign</a:t>
            </a:r>
            <a:endParaRPr lang="en-US" sz="1100" dirty="0"/>
          </a:p>
        </p:txBody>
      </p:sp>
      <p:pic>
        <p:nvPicPr>
          <p:cNvPr id="3074" name="Picture 2">
            <a:extLst>
              <a:ext uri="{FF2B5EF4-FFF2-40B4-BE49-F238E27FC236}">
                <a16:creationId xmlns:a16="http://schemas.microsoft.com/office/drawing/2014/main" id="{2A0C349F-D762-F805-A14E-F4D309F5E1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00" y="1424852"/>
            <a:ext cx="4169150" cy="3347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594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a:latin typeface="Roboto"/>
                <a:ea typeface="Roboto"/>
                <a:cs typeface="Roboto"/>
                <a:sym typeface="Roboto"/>
              </a:rPr>
              <a:t>Build an Automated Resignation Behavior Prediction using Machine Learning</a:t>
            </a:r>
            <a:endParaRPr sz="1798" b="1">
              <a:latin typeface="Roboto"/>
              <a:ea typeface="Roboto"/>
              <a:cs typeface="Roboto"/>
              <a:sym typeface="Roboto"/>
            </a:endParaRPr>
          </a:p>
          <a:p>
            <a:pPr marL="0" lvl="0" indent="0" algn="ctr" rtl="0">
              <a:spcBef>
                <a:spcPts val="0"/>
              </a:spcBef>
              <a:spcAft>
                <a:spcPts val="0"/>
              </a:spcAft>
              <a:buSzPts val="990"/>
              <a:buNone/>
            </a:pPr>
            <a:endParaRPr sz="1798" b="1">
              <a:latin typeface="Roboto"/>
              <a:ea typeface="Roboto"/>
              <a:cs typeface="Roboto"/>
              <a:sym typeface="Roboto"/>
            </a:endParaRPr>
          </a:p>
        </p:txBody>
      </p:sp>
      <p:sp>
        <p:nvSpPr>
          <p:cNvPr id="2" name="Google Shape;115;p27">
            <a:extLst>
              <a:ext uri="{FF2B5EF4-FFF2-40B4-BE49-F238E27FC236}">
                <a16:creationId xmlns:a16="http://schemas.microsoft.com/office/drawing/2014/main" id="{5EDA60C2-E2E0-90D7-8F6D-0936B15DF5A9}"/>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3" name="TextBox 2">
            <a:extLst>
              <a:ext uri="{FF2B5EF4-FFF2-40B4-BE49-F238E27FC236}">
                <a16:creationId xmlns:a16="http://schemas.microsoft.com/office/drawing/2014/main" id="{6559E1D4-7762-6756-71E0-ECF26D7D19F4}"/>
              </a:ext>
            </a:extLst>
          </p:cNvPr>
          <p:cNvSpPr txBox="1"/>
          <p:nvPr/>
        </p:nvSpPr>
        <p:spPr>
          <a:xfrm>
            <a:off x="311700" y="646641"/>
            <a:ext cx="8509571" cy="338554"/>
          </a:xfrm>
          <a:prstGeom prst="rect">
            <a:avLst/>
          </a:prstGeom>
          <a:noFill/>
        </p:spPr>
        <p:txBody>
          <a:bodyPr wrap="square" rtlCol="0">
            <a:spAutoFit/>
          </a:bodyPr>
          <a:lstStyle/>
          <a:p>
            <a:r>
              <a:rPr lang="en-US" sz="1600" b="1" dirty="0"/>
              <a:t>Check Missing Data and Outlier</a:t>
            </a:r>
          </a:p>
        </p:txBody>
      </p:sp>
      <p:pic>
        <p:nvPicPr>
          <p:cNvPr id="9" name="Picture 8">
            <a:extLst>
              <a:ext uri="{FF2B5EF4-FFF2-40B4-BE49-F238E27FC236}">
                <a16:creationId xmlns:a16="http://schemas.microsoft.com/office/drawing/2014/main" id="{709AF93C-2655-9288-CC3F-731ED3F2FB11}"/>
              </a:ext>
            </a:extLst>
          </p:cNvPr>
          <p:cNvPicPr>
            <a:picLocks noChangeAspect="1"/>
          </p:cNvPicPr>
          <p:nvPr/>
        </p:nvPicPr>
        <p:blipFill rotWithShape="1">
          <a:blip r:embed="rId4"/>
          <a:srcRect l="18162" t="23327" r="54328" b="40260"/>
          <a:stretch/>
        </p:blipFill>
        <p:spPr>
          <a:xfrm>
            <a:off x="311700" y="1138111"/>
            <a:ext cx="2809635" cy="2091921"/>
          </a:xfrm>
          <a:prstGeom prst="rect">
            <a:avLst/>
          </a:prstGeom>
        </p:spPr>
      </p:pic>
      <p:sp>
        <p:nvSpPr>
          <p:cNvPr id="10" name="TextBox 9">
            <a:extLst>
              <a:ext uri="{FF2B5EF4-FFF2-40B4-BE49-F238E27FC236}">
                <a16:creationId xmlns:a16="http://schemas.microsoft.com/office/drawing/2014/main" id="{83EC44F9-C206-2E28-7F86-F2D83BE767BF}"/>
              </a:ext>
            </a:extLst>
          </p:cNvPr>
          <p:cNvSpPr txBox="1"/>
          <p:nvPr/>
        </p:nvSpPr>
        <p:spPr>
          <a:xfrm>
            <a:off x="3478845" y="1138111"/>
            <a:ext cx="4049486" cy="307777"/>
          </a:xfrm>
          <a:prstGeom prst="rect">
            <a:avLst/>
          </a:prstGeom>
          <a:noFill/>
        </p:spPr>
        <p:txBody>
          <a:bodyPr wrap="square" rtlCol="0">
            <a:spAutoFit/>
          </a:bodyPr>
          <a:lstStyle/>
          <a:p>
            <a:pPr algn="just"/>
            <a:r>
              <a:rPr lang="en-ID" sz="1400" b="0" i="0" dirty="0" err="1">
                <a:solidFill>
                  <a:srgbClr val="212121"/>
                </a:solidFill>
                <a:effectLst/>
                <a:latin typeface="Roboto" panose="02000000000000000000" pitchFamily="2" charset="0"/>
              </a:rPr>
              <a:t>Tidak</a:t>
            </a:r>
            <a:r>
              <a:rPr lang="en-ID" sz="1400" b="0" i="0" dirty="0">
                <a:solidFill>
                  <a:srgbClr val="212121"/>
                </a:solidFill>
                <a:effectLst/>
                <a:latin typeface="Roboto" panose="02000000000000000000" pitchFamily="2" charset="0"/>
              </a:rPr>
              <a:t> </a:t>
            </a:r>
            <a:r>
              <a:rPr lang="en-ID" sz="1400" b="0" i="0" dirty="0" err="1">
                <a:solidFill>
                  <a:srgbClr val="212121"/>
                </a:solidFill>
                <a:effectLst/>
                <a:latin typeface="Roboto" panose="02000000000000000000" pitchFamily="2" charset="0"/>
              </a:rPr>
              <a:t>ada</a:t>
            </a:r>
            <a:r>
              <a:rPr lang="en-ID" sz="1400" b="0" i="0" dirty="0">
                <a:solidFill>
                  <a:srgbClr val="212121"/>
                </a:solidFill>
                <a:effectLst/>
                <a:latin typeface="Roboto" panose="02000000000000000000" pitchFamily="2" charset="0"/>
              </a:rPr>
              <a:t> </a:t>
            </a:r>
            <a:r>
              <a:rPr lang="en-ID" sz="1400" b="0" i="0" dirty="0" err="1">
                <a:solidFill>
                  <a:srgbClr val="212121"/>
                </a:solidFill>
                <a:effectLst/>
                <a:latin typeface="Roboto" panose="02000000000000000000" pitchFamily="2" charset="0"/>
              </a:rPr>
              <a:t>nilai</a:t>
            </a:r>
            <a:r>
              <a:rPr lang="en-ID" sz="1400" b="0" i="0" dirty="0">
                <a:solidFill>
                  <a:srgbClr val="212121"/>
                </a:solidFill>
                <a:effectLst/>
                <a:latin typeface="Roboto" panose="02000000000000000000" pitchFamily="2" charset="0"/>
              </a:rPr>
              <a:t> null pada feature yang </a:t>
            </a:r>
            <a:r>
              <a:rPr lang="en-ID" sz="1400" b="0" i="0" dirty="0" err="1">
                <a:solidFill>
                  <a:srgbClr val="212121"/>
                </a:solidFill>
                <a:effectLst/>
                <a:latin typeface="Roboto" panose="02000000000000000000" pitchFamily="2" charset="0"/>
              </a:rPr>
              <a:t>penting</a:t>
            </a:r>
            <a:r>
              <a:rPr lang="en-ID" dirty="0">
                <a:solidFill>
                  <a:srgbClr val="212121"/>
                </a:solidFill>
                <a:latin typeface="Roboto" panose="02000000000000000000" pitchFamily="2" charset="0"/>
              </a:rPr>
              <a:t>.</a:t>
            </a:r>
            <a:endParaRPr lang="en-US" sz="1100" dirty="0"/>
          </a:p>
        </p:txBody>
      </p:sp>
      <p:pic>
        <p:nvPicPr>
          <p:cNvPr id="12" name="Picture 11">
            <a:extLst>
              <a:ext uri="{FF2B5EF4-FFF2-40B4-BE49-F238E27FC236}">
                <a16:creationId xmlns:a16="http://schemas.microsoft.com/office/drawing/2014/main" id="{EEEC7CE8-049A-D35C-5DAC-D530C485A0AC}"/>
              </a:ext>
            </a:extLst>
          </p:cNvPr>
          <p:cNvPicPr>
            <a:picLocks noChangeAspect="1"/>
          </p:cNvPicPr>
          <p:nvPr/>
        </p:nvPicPr>
        <p:blipFill rotWithShape="1">
          <a:blip r:embed="rId5"/>
          <a:srcRect l="18722" t="49733" r="63860" b="27678"/>
          <a:stretch/>
        </p:blipFill>
        <p:spPr>
          <a:xfrm>
            <a:off x="311700" y="3382948"/>
            <a:ext cx="2156492" cy="1573180"/>
          </a:xfrm>
          <a:prstGeom prst="rect">
            <a:avLst/>
          </a:prstGeom>
        </p:spPr>
      </p:pic>
      <p:sp>
        <p:nvSpPr>
          <p:cNvPr id="13" name="TextBox 12">
            <a:extLst>
              <a:ext uri="{FF2B5EF4-FFF2-40B4-BE49-F238E27FC236}">
                <a16:creationId xmlns:a16="http://schemas.microsoft.com/office/drawing/2014/main" id="{C8115B93-526A-F89B-D7F6-B0D6752D6F34}"/>
              </a:ext>
            </a:extLst>
          </p:cNvPr>
          <p:cNvSpPr txBox="1"/>
          <p:nvPr/>
        </p:nvSpPr>
        <p:spPr>
          <a:xfrm>
            <a:off x="2970081" y="3663068"/>
            <a:ext cx="4049486" cy="307777"/>
          </a:xfrm>
          <a:prstGeom prst="rect">
            <a:avLst/>
          </a:prstGeom>
          <a:noFill/>
        </p:spPr>
        <p:txBody>
          <a:bodyPr wrap="square" rtlCol="0">
            <a:spAutoFit/>
          </a:bodyPr>
          <a:lstStyle/>
          <a:p>
            <a:pPr algn="just"/>
            <a:r>
              <a:rPr lang="en-ID" sz="1400" b="0" i="0" dirty="0">
                <a:solidFill>
                  <a:srgbClr val="212121"/>
                </a:solidFill>
                <a:effectLst/>
                <a:latin typeface="Roboto" panose="02000000000000000000" pitchFamily="2" charset="0"/>
              </a:rPr>
              <a:t>Outlier </a:t>
            </a:r>
            <a:r>
              <a:rPr lang="en-ID" sz="1400" b="0" i="0" dirty="0" err="1">
                <a:solidFill>
                  <a:srgbClr val="212121"/>
                </a:solidFill>
                <a:effectLst/>
                <a:latin typeface="Roboto" panose="02000000000000000000" pitchFamily="2" charset="0"/>
              </a:rPr>
              <a:t>akan</a:t>
            </a:r>
            <a:r>
              <a:rPr lang="en-ID" sz="1400" b="0" i="0" dirty="0">
                <a:solidFill>
                  <a:srgbClr val="212121"/>
                </a:solidFill>
                <a:effectLst/>
                <a:latin typeface="Roboto" panose="02000000000000000000" pitchFamily="2" charset="0"/>
              </a:rPr>
              <a:t> </a:t>
            </a:r>
            <a:r>
              <a:rPr lang="en-ID" sz="1400" b="0" i="0" dirty="0" err="1">
                <a:solidFill>
                  <a:srgbClr val="212121"/>
                </a:solidFill>
                <a:effectLst/>
                <a:latin typeface="Roboto" panose="02000000000000000000" pitchFamily="2" charset="0"/>
              </a:rPr>
              <a:t>diremove</a:t>
            </a:r>
            <a:endParaRPr lang="en-US" sz="11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a:latin typeface="Roboto"/>
                <a:ea typeface="Roboto"/>
                <a:cs typeface="Roboto"/>
                <a:sym typeface="Roboto"/>
              </a:rPr>
              <a:t>Build an Automated Resignation Behavior Prediction using Machine Learning</a:t>
            </a:r>
            <a:endParaRPr sz="1798" b="1">
              <a:latin typeface="Roboto"/>
              <a:ea typeface="Roboto"/>
              <a:cs typeface="Roboto"/>
              <a:sym typeface="Roboto"/>
            </a:endParaRPr>
          </a:p>
          <a:p>
            <a:pPr marL="0" lvl="0" indent="0" algn="ctr" rtl="0">
              <a:spcBef>
                <a:spcPts val="0"/>
              </a:spcBef>
              <a:spcAft>
                <a:spcPts val="0"/>
              </a:spcAft>
              <a:buSzPts val="990"/>
              <a:buNone/>
            </a:pPr>
            <a:endParaRPr sz="1798" b="1">
              <a:latin typeface="Roboto"/>
              <a:ea typeface="Roboto"/>
              <a:cs typeface="Roboto"/>
              <a:sym typeface="Roboto"/>
            </a:endParaRPr>
          </a:p>
        </p:txBody>
      </p:sp>
      <p:sp>
        <p:nvSpPr>
          <p:cNvPr id="2" name="Google Shape;115;p27">
            <a:extLst>
              <a:ext uri="{FF2B5EF4-FFF2-40B4-BE49-F238E27FC236}">
                <a16:creationId xmlns:a16="http://schemas.microsoft.com/office/drawing/2014/main" id="{5EDA60C2-E2E0-90D7-8F6D-0936B15DF5A9}"/>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3" name="TextBox 2">
            <a:extLst>
              <a:ext uri="{FF2B5EF4-FFF2-40B4-BE49-F238E27FC236}">
                <a16:creationId xmlns:a16="http://schemas.microsoft.com/office/drawing/2014/main" id="{6559E1D4-7762-6756-71E0-ECF26D7D19F4}"/>
              </a:ext>
            </a:extLst>
          </p:cNvPr>
          <p:cNvSpPr txBox="1"/>
          <p:nvPr/>
        </p:nvSpPr>
        <p:spPr>
          <a:xfrm>
            <a:off x="311700" y="646641"/>
            <a:ext cx="8509571" cy="338554"/>
          </a:xfrm>
          <a:prstGeom prst="rect">
            <a:avLst/>
          </a:prstGeom>
          <a:noFill/>
        </p:spPr>
        <p:txBody>
          <a:bodyPr wrap="square" rtlCol="0">
            <a:spAutoFit/>
          </a:bodyPr>
          <a:lstStyle/>
          <a:p>
            <a:r>
              <a:rPr lang="en-US" sz="1600" b="1" dirty="0"/>
              <a:t>Feature Engineering</a:t>
            </a:r>
          </a:p>
        </p:txBody>
      </p:sp>
      <p:pic>
        <p:nvPicPr>
          <p:cNvPr id="7" name="Picture 6">
            <a:extLst>
              <a:ext uri="{FF2B5EF4-FFF2-40B4-BE49-F238E27FC236}">
                <a16:creationId xmlns:a16="http://schemas.microsoft.com/office/drawing/2014/main" id="{7A4B3DBA-ABB0-07C8-C41B-6F3A54AA54E5}"/>
              </a:ext>
            </a:extLst>
          </p:cNvPr>
          <p:cNvPicPr>
            <a:picLocks noChangeAspect="1"/>
          </p:cNvPicPr>
          <p:nvPr/>
        </p:nvPicPr>
        <p:blipFill rotWithShape="1">
          <a:blip r:embed="rId4"/>
          <a:srcRect l="16692" t="23927" r="53008" b="47736"/>
          <a:stretch/>
        </p:blipFill>
        <p:spPr>
          <a:xfrm>
            <a:off x="75627" y="1090913"/>
            <a:ext cx="2977361" cy="1566254"/>
          </a:xfrm>
          <a:prstGeom prst="rect">
            <a:avLst/>
          </a:prstGeom>
        </p:spPr>
      </p:pic>
      <p:pic>
        <p:nvPicPr>
          <p:cNvPr id="9" name="Picture 8">
            <a:extLst>
              <a:ext uri="{FF2B5EF4-FFF2-40B4-BE49-F238E27FC236}">
                <a16:creationId xmlns:a16="http://schemas.microsoft.com/office/drawing/2014/main" id="{879B5E9D-49EA-C081-7F61-B34FF54B81C1}"/>
              </a:ext>
            </a:extLst>
          </p:cNvPr>
          <p:cNvPicPr>
            <a:picLocks noChangeAspect="1"/>
          </p:cNvPicPr>
          <p:nvPr/>
        </p:nvPicPr>
        <p:blipFill rotWithShape="1">
          <a:blip r:embed="rId5"/>
          <a:srcRect l="16541" t="15773" r="3529" b="15923"/>
          <a:stretch/>
        </p:blipFill>
        <p:spPr>
          <a:xfrm>
            <a:off x="3561346" y="1090913"/>
            <a:ext cx="5507027" cy="3513221"/>
          </a:xfrm>
          <a:prstGeom prst="rect">
            <a:avLst/>
          </a:prstGeom>
        </p:spPr>
      </p:pic>
      <p:sp>
        <p:nvSpPr>
          <p:cNvPr id="4" name="TextBox 3">
            <a:extLst>
              <a:ext uri="{FF2B5EF4-FFF2-40B4-BE49-F238E27FC236}">
                <a16:creationId xmlns:a16="http://schemas.microsoft.com/office/drawing/2014/main" id="{3C6CB1BA-6EFA-E3F0-96F0-D283B1EECC09}"/>
              </a:ext>
            </a:extLst>
          </p:cNvPr>
          <p:cNvSpPr txBox="1"/>
          <p:nvPr/>
        </p:nvSpPr>
        <p:spPr>
          <a:xfrm>
            <a:off x="75627" y="3051176"/>
            <a:ext cx="3416968" cy="830997"/>
          </a:xfrm>
          <a:prstGeom prst="rect">
            <a:avLst/>
          </a:prstGeom>
          <a:noFill/>
        </p:spPr>
        <p:txBody>
          <a:bodyPr wrap="square" rtlCol="0">
            <a:spAutoFit/>
          </a:bodyPr>
          <a:lstStyle/>
          <a:p>
            <a:pPr algn="just"/>
            <a:r>
              <a:rPr lang="en-US" sz="1200" dirty="0">
                <a:solidFill>
                  <a:srgbClr val="212121"/>
                </a:solidFill>
                <a:latin typeface="Roboto" panose="02000000000000000000" pitchFamily="2" charset="0"/>
              </a:rPr>
              <a:t>M</a:t>
            </a:r>
            <a:r>
              <a:rPr lang="en-ID" sz="1200" dirty="0" err="1">
                <a:solidFill>
                  <a:srgbClr val="212121"/>
                </a:solidFill>
                <a:latin typeface="Roboto" panose="02000000000000000000" pitchFamily="2" charset="0"/>
              </a:rPr>
              <a:t>embuat</a:t>
            </a:r>
            <a:r>
              <a:rPr lang="en-ID" sz="1200" dirty="0">
                <a:solidFill>
                  <a:srgbClr val="212121"/>
                </a:solidFill>
                <a:latin typeface="Roboto" panose="02000000000000000000" pitchFamily="2" charset="0"/>
              </a:rPr>
              <a:t> 2 </a:t>
            </a:r>
            <a:r>
              <a:rPr lang="en-ID" sz="1200" dirty="0" err="1">
                <a:solidFill>
                  <a:srgbClr val="212121"/>
                </a:solidFill>
                <a:latin typeface="Roboto" panose="02000000000000000000" pitchFamily="2" charset="0"/>
              </a:rPr>
              <a:t>kolom</a:t>
            </a:r>
            <a:r>
              <a:rPr lang="en-ID" sz="1200" dirty="0">
                <a:solidFill>
                  <a:srgbClr val="212121"/>
                </a:solidFill>
                <a:latin typeface="Roboto" panose="02000000000000000000" pitchFamily="2" charset="0"/>
              </a:rPr>
              <a:t> </a:t>
            </a:r>
            <a:r>
              <a:rPr lang="en-ID" sz="1200" dirty="0" err="1">
                <a:solidFill>
                  <a:srgbClr val="212121"/>
                </a:solidFill>
                <a:latin typeface="Roboto" panose="02000000000000000000" pitchFamily="2" charset="0"/>
              </a:rPr>
              <a:t>baru</a:t>
            </a:r>
            <a:r>
              <a:rPr lang="en-ID" sz="1200" dirty="0">
                <a:solidFill>
                  <a:srgbClr val="212121"/>
                </a:solidFill>
                <a:latin typeface="Roboto" panose="02000000000000000000" pitchFamily="2" charset="0"/>
              </a:rPr>
              <a:t> </a:t>
            </a:r>
            <a:r>
              <a:rPr lang="en-ID" sz="1200" dirty="0" err="1">
                <a:solidFill>
                  <a:srgbClr val="212121"/>
                </a:solidFill>
                <a:latin typeface="Roboto" panose="02000000000000000000" pitchFamily="2" charset="0"/>
              </a:rPr>
              <a:t>yaitu</a:t>
            </a:r>
            <a:r>
              <a:rPr lang="en-ID" sz="1200" dirty="0">
                <a:solidFill>
                  <a:srgbClr val="212121"/>
                </a:solidFill>
                <a:latin typeface="Roboto" panose="02000000000000000000" pitchFamily="2" charset="0"/>
              </a:rPr>
              <a:t>:</a:t>
            </a:r>
          </a:p>
          <a:p>
            <a:pPr marL="171450" indent="-171450" algn="just">
              <a:buFont typeface="Arial" panose="020B0604020202020204" pitchFamily="34" charset="0"/>
              <a:buChar char="•"/>
            </a:pPr>
            <a:r>
              <a:rPr lang="en-ID" sz="1200" dirty="0">
                <a:solidFill>
                  <a:srgbClr val="212121"/>
                </a:solidFill>
                <a:latin typeface="Roboto" panose="02000000000000000000" pitchFamily="2" charset="0"/>
              </a:rPr>
              <a:t>Resign </a:t>
            </a:r>
            <a:r>
              <a:rPr lang="en-ID" sz="1200" dirty="0" err="1">
                <a:solidFill>
                  <a:srgbClr val="212121"/>
                </a:solidFill>
                <a:latin typeface="Roboto" panose="02000000000000000000" pitchFamily="2" charset="0"/>
              </a:rPr>
              <a:t>sebagai</a:t>
            </a:r>
            <a:r>
              <a:rPr lang="en-ID" sz="1200" dirty="0">
                <a:solidFill>
                  <a:srgbClr val="212121"/>
                </a:solidFill>
                <a:latin typeface="Roboto" panose="02000000000000000000" pitchFamily="2" charset="0"/>
              </a:rPr>
              <a:t> target </a:t>
            </a:r>
          </a:p>
          <a:p>
            <a:pPr marL="171450" indent="-171450" algn="just">
              <a:buFont typeface="Arial" panose="020B0604020202020204" pitchFamily="34" charset="0"/>
              <a:buChar char="•"/>
            </a:pPr>
            <a:r>
              <a:rPr lang="en-ID" sz="1200" dirty="0" err="1">
                <a:solidFill>
                  <a:srgbClr val="212121"/>
                </a:solidFill>
                <a:latin typeface="Roboto" panose="02000000000000000000" pitchFamily="2" charset="0"/>
              </a:rPr>
              <a:t>LamaBekerja</a:t>
            </a:r>
            <a:r>
              <a:rPr lang="en-ID" sz="1200" dirty="0">
                <a:solidFill>
                  <a:srgbClr val="212121"/>
                </a:solidFill>
                <a:latin typeface="Roboto" panose="02000000000000000000" pitchFamily="2" charset="0"/>
              </a:rPr>
              <a:t> </a:t>
            </a:r>
            <a:r>
              <a:rPr lang="en-ID" sz="1200" dirty="0" err="1">
                <a:solidFill>
                  <a:srgbClr val="212121"/>
                </a:solidFill>
                <a:latin typeface="Roboto" panose="02000000000000000000" pitchFamily="2" charset="0"/>
              </a:rPr>
              <a:t>yaitu</a:t>
            </a:r>
            <a:r>
              <a:rPr lang="en-ID" sz="1200" dirty="0">
                <a:solidFill>
                  <a:srgbClr val="212121"/>
                </a:solidFill>
                <a:latin typeface="Roboto" panose="02000000000000000000" pitchFamily="2" charset="0"/>
              </a:rPr>
              <a:t> </a:t>
            </a:r>
            <a:r>
              <a:rPr lang="en-ID" sz="1200" dirty="0" err="1">
                <a:solidFill>
                  <a:srgbClr val="212121"/>
                </a:solidFill>
                <a:latin typeface="Roboto" panose="02000000000000000000" pitchFamily="2" charset="0"/>
              </a:rPr>
              <a:t>berapa</a:t>
            </a:r>
            <a:r>
              <a:rPr lang="en-ID" sz="1200" dirty="0">
                <a:solidFill>
                  <a:srgbClr val="212121"/>
                </a:solidFill>
                <a:latin typeface="Roboto" panose="02000000000000000000" pitchFamily="2" charset="0"/>
              </a:rPr>
              <a:t> </a:t>
            </a:r>
            <a:r>
              <a:rPr lang="en-ID" sz="1200" dirty="0" err="1">
                <a:solidFill>
                  <a:srgbClr val="212121"/>
                </a:solidFill>
                <a:latin typeface="Roboto" panose="02000000000000000000" pitchFamily="2" charset="0"/>
              </a:rPr>
              <a:t>tahun</a:t>
            </a:r>
            <a:r>
              <a:rPr lang="en-ID" sz="1200" dirty="0">
                <a:solidFill>
                  <a:srgbClr val="212121"/>
                </a:solidFill>
                <a:latin typeface="Roboto" panose="02000000000000000000" pitchFamily="2" charset="0"/>
              </a:rPr>
              <a:t> </a:t>
            </a:r>
            <a:r>
              <a:rPr lang="en-ID" sz="1200" dirty="0" err="1">
                <a:solidFill>
                  <a:srgbClr val="212121"/>
                </a:solidFill>
                <a:latin typeface="Roboto" panose="02000000000000000000" pitchFamily="2" charset="0"/>
              </a:rPr>
              <a:t>seorang</a:t>
            </a:r>
            <a:r>
              <a:rPr lang="en-ID" sz="1200" dirty="0">
                <a:solidFill>
                  <a:srgbClr val="212121"/>
                </a:solidFill>
                <a:latin typeface="Roboto" panose="02000000000000000000" pitchFamily="2" charset="0"/>
              </a:rPr>
              <a:t> </a:t>
            </a:r>
            <a:r>
              <a:rPr lang="en-ID" sz="1200" dirty="0" err="1">
                <a:solidFill>
                  <a:srgbClr val="212121"/>
                </a:solidFill>
                <a:latin typeface="Roboto" panose="02000000000000000000" pitchFamily="2" charset="0"/>
              </a:rPr>
              <a:t>karyawan</a:t>
            </a:r>
            <a:r>
              <a:rPr lang="en-ID" sz="1200" dirty="0">
                <a:solidFill>
                  <a:srgbClr val="212121"/>
                </a:solidFill>
                <a:latin typeface="Roboto" panose="02000000000000000000" pitchFamily="2" charset="0"/>
              </a:rPr>
              <a:t> </a:t>
            </a:r>
            <a:r>
              <a:rPr lang="en-ID" sz="1200" dirty="0" err="1">
                <a:solidFill>
                  <a:srgbClr val="212121"/>
                </a:solidFill>
                <a:latin typeface="Roboto" panose="02000000000000000000" pitchFamily="2" charset="0"/>
              </a:rPr>
              <a:t>telah</a:t>
            </a:r>
            <a:r>
              <a:rPr lang="en-ID" sz="1200" dirty="0">
                <a:solidFill>
                  <a:srgbClr val="212121"/>
                </a:solidFill>
                <a:latin typeface="Roboto" panose="02000000000000000000" pitchFamily="2" charset="0"/>
              </a:rPr>
              <a:t> </a:t>
            </a:r>
            <a:r>
              <a:rPr lang="en-ID" sz="1200" dirty="0" err="1">
                <a:solidFill>
                  <a:srgbClr val="212121"/>
                </a:solidFill>
                <a:latin typeface="Roboto" panose="02000000000000000000" pitchFamily="2" charset="0"/>
              </a:rPr>
              <a:t>bekerja</a:t>
            </a:r>
            <a:r>
              <a:rPr lang="en-ID" sz="1200" dirty="0">
                <a:solidFill>
                  <a:srgbClr val="212121"/>
                </a:solidFill>
                <a:latin typeface="Roboto" panose="02000000000000000000" pitchFamily="2" charset="0"/>
              </a:rPr>
              <a:t> (</a:t>
            </a:r>
            <a:r>
              <a:rPr lang="en-ID" sz="1200" dirty="0" err="1">
                <a:solidFill>
                  <a:srgbClr val="212121"/>
                </a:solidFill>
                <a:latin typeface="Roboto" panose="02000000000000000000" pitchFamily="2" charset="0"/>
              </a:rPr>
              <a:t>sejak</a:t>
            </a:r>
            <a:r>
              <a:rPr lang="en-ID" sz="1200" dirty="0">
                <a:solidFill>
                  <a:srgbClr val="212121"/>
                </a:solidFill>
                <a:latin typeface="Roboto" panose="02000000000000000000" pitchFamily="2" charset="0"/>
              </a:rPr>
              <a:t> </a:t>
            </a:r>
            <a:r>
              <a:rPr lang="en-ID" sz="1200" dirty="0" err="1">
                <a:solidFill>
                  <a:srgbClr val="212121"/>
                </a:solidFill>
                <a:latin typeface="Roboto" panose="02000000000000000000" pitchFamily="2" charset="0"/>
              </a:rPr>
              <a:t>TahunHiring</a:t>
            </a:r>
            <a:r>
              <a:rPr lang="en-ID" sz="1200" dirty="0">
                <a:solidFill>
                  <a:srgbClr val="212121"/>
                </a:solidFill>
                <a:latin typeface="Roboto" panose="02000000000000000000" pitchFamily="2" charset="0"/>
              </a:rPr>
              <a:t>)</a:t>
            </a:r>
          </a:p>
        </p:txBody>
      </p:sp>
    </p:spTree>
    <p:extLst>
      <p:ext uri="{BB962C8B-B14F-4D97-AF65-F5344CB8AC3E}">
        <p14:creationId xmlns:p14="http://schemas.microsoft.com/office/powerpoint/2010/main" val="3284315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a:latin typeface="Roboto"/>
                <a:ea typeface="Roboto"/>
                <a:cs typeface="Roboto"/>
                <a:sym typeface="Roboto"/>
              </a:rPr>
              <a:t>Build an Automated Resignation Behavior Prediction using Machine Learning</a:t>
            </a:r>
            <a:endParaRPr sz="1798" b="1">
              <a:latin typeface="Roboto"/>
              <a:ea typeface="Roboto"/>
              <a:cs typeface="Roboto"/>
              <a:sym typeface="Roboto"/>
            </a:endParaRPr>
          </a:p>
          <a:p>
            <a:pPr marL="0" lvl="0" indent="0" algn="ctr" rtl="0">
              <a:spcBef>
                <a:spcPts val="0"/>
              </a:spcBef>
              <a:spcAft>
                <a:spcPts val="0"/>
              </a:spcAft>
              <a:buSzPts val="990"/>
              <a:buNone/>
            </a:pPr>
            <a:endParaRPr sz="1798" b="1">
              <a:latin typeface="Roboto"/>
              <a:ea typeface="Roboto"/>
              <a:cs typeface="Roboto"/>
              <a:sym typeface="Roboto"/>
            </a:endParaRPr>
          </a:p>
        </p:txBody>
      </p:sp>
      <p:sp>
        <p:nvSpPr>
          <p:cNvPr id="2" name="Google Shape;115;p27">
            <a:extLst>
              <a:ext uri="{FF2B5EF4-FFF2-40B4-BE49-F238E27FC236}">
                <a16:creationId xmlns:a16="http://schemas.microsoft.com/office/drawing/2014/main" id="{5EDA60C2-E2E0-90D7-8F6D-0936B15DF5A9}"/>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3" name="TextBox 2">
            <a:extLst>
              <a:ext uri="{FF2B5EF4-FFF2-40B4-BE49-F238E27FC236}">
                <a16:creationId xmlns:a16="http://schemas.microsoft.com/office/drawing/2014/main" id="{6559E1D4-7762-6756-71E0-ECF26D7D19F4}"/>
              </a:ext>
            </a:extLst>
          </p:cNvPr>
          <p:cNvSpPr txBox="1"/>
          <p:nvPr/>
        </p:nvSpPr>
        <p:spPr>
          <a:xfrm>
            <a:off x="311700" y="646641"/>
            <a:ext cx="8509571" cy="338554"/>
          </a:xfrm>
          <a:prstGeom prst="rect">
            <a:avLst/>
          </a:prstGeom>
          <a:noFill/>
        </p:spPr>
        <p:txBody>
          <a:bodyPr wrap="square" rtlCol="0">
            <a:spAutoFit/>
          </a:bodyPr>
          <a:lstStyle/>
          <a:p>
            <a:r>
              <a:rPr lang="en-US" sz="1600" b="1" dirty="0"/>
              <a:t>Feature Selection</a:t>
            </a:r>
          </a:p>
        </p:txBody>
      </p:sp>
      <p:pic>
        <p:nvPicPr>
          <p:cNvPr id="6" name="Picture 5">
            <a:extLst>
              <a:ext uri="{FF2B5EF4-FFF2-40B4-BE49-F238E27FC236}">
                <a16:creationId xmlns:a16="http://schemas.microsoft.com/office/drawing/2014/main" id="{33D84DE4-E8F9-8ECE-B7CC-338979B10F04}"/>
              </a:ext>
            </a:extLst>
          </p:cNvPr>
          <p:cNvPicPr>
            <a:picLocks noChangeAspect="1"/>
          </p:cNvPicPr>
          <p:nvPr/>
        </p:nvPicPr>
        <p:blipFill rotWithShape="1">
          <a:blip r:embed="rId4"/>
          <a:srcRect l="18422" t="23391" r="54210" b="25681"/>
          <a:stretch/>
        </p:blipFill>
        <p:spPr>
          <a:xfrm>
            <a:off x="123753" y="1077754"/>
            <a:ext cx="2502568" cy="2619447"/>
          </a:xfrm>
          <a:prstGeom prst="rect">
            <a:avLst/>
          </a:prstGeom>
        </p:spPr>
      </p:pic>
      <p:pic>
        <p:nvPicPr>
          <p:cNvPr id="10" name="Picture 9">
            <a:extLst>
              <a:ext uri="{FF2B5EF4-FFF2-40B4-BE49-F238E27FC236}">
                <a16:creationId xmlns:a16="http://schemas.microsoft.com/office/drawing/2014/main" id="{9CB6F1D0-3462-F7A4-1544-74BA16E118BE}"/>
              </a:ext>
            </a:extLst>
          </p:cNvPr>
          <p:cNvPicPr>
            <a:picLocks noChangeAspect="1"/>
          </p:cNvPicPr>
          <p:nvPr/>
        </p:nvPicPr>
        <p:blipFill rotWithShape="1">
          <a:blip r:embed="rId5"/>
          <a:srcRect l="17963" t="23595" r="65615" b="51209"/>
          <a:stretch/>
        </p:blipFill>
        <p:spPr>
          <a:xfrm>
            <a:off x="3157208" y="1077754"/>
            <a:ext cx="1810307" cy="1562318"/>
          </a:xfrm>
          <a:prstGeom prst="rect">
            <a:avLst/>
          </a:prstGeom>
        </p:spPr>
      </p:pic>
      <p:pic>
        <p:nvPicPr>
          <p:cNvPr id="12" name="Picture 11">
            <a:extLst>
              <a:ext uri="{FF2B5EF4-FFF2-40B4-BE49-F238E27FC236}">
                <a16:creationId xmlns:a16="http://schemas.microsoft.com/office/drawing/2014/main" id="{315D12D1-C0BB-58B8-569D-FBC43FABE368}"/>
              </a:ext>
            </a:extLst>
          </p:cNvPr>
          <p:cNvPicPr>
            <a:picLocks noChangeAspect="1"/>
          </p:cNvPicPr>
          <p:nvPr/>
        </p:nvPicPr>
        <p:blipFill rotWithShape="1">
          <a:blip r:embed="rId6"/>
          <a:srcRect l="18045" t="33149" r="66917" b="48672"/>
          <a:stretch/>
        </p:blipFill>
        <p:spPr>
          <a:xfrm>
            <a:off x="3157208" y="2732631"/>
            <a:ext cx="1337667" cy="964570"/>
          </a:xfrm>
          <a:prstGeom prst="rect">
            <a:avLst/>
          </a:prstGeom>
        </p:spPr>
      </p:pic>
      <p:sp>
        <p:nvSpPr>
          <p:cNvPr id="13" name="TextBox 12">
            <a:extLst>
              <a:ext uri="{FF2B5EF4-FFF2-40B4-BE49-F238E27FC236}">
                <a16:creationId xmlns:a16="http://schemas.microsoft.com/office/drawing/2014/main" id="{6E4916FF-6E08-6D6D-C98B-B4F7077397A3}"/>
              </a:ext>
            </a:extLst>
          </p:cNvPr>
          <p:cNvSpPr txBox="1"/>
          <p:nvPr/>
        </p:nvSpPr>
        <p:spPr>
          <a:xfrm>
            <a:off x="4967515" y="1048603"/>
            <a:ext cx="3994485" cy="3139321"/>
          </a:xfrm>
          <a:prstGeom prst="rect">
            <a:avLst/>
          </a:prstGeom>
          <a:noFill/>
        </p:spPr>
        <p:txBody>
          <a:bodyPr wrap="square" rtlCol="0">
            <a:spAutoFit/>
          </a:bodyPr>
          <a:lstStyle/>
          <a:p>
            <a:r>
              <a:rPr lang="en-ID" sz="1100" b="0" i="0" dirty="0">
                <a:solidFill>
                  <a:srgbClr val="212121"/>
                </a:solidFill>
                <a:effectLst/>
                <a:latin typeface="Roboto" panose="02000000000000000000" pitchFamily="2" charset="0"/>
              </a:rPr>
              <a:t>Feature-feature yang </a:t>
            </a:r>
            <a:r>
              <a:rPr lang="en-ID" sz="1100" b="0" i="0" dirty="0" err="1">
                <a:solidFill>
                  <a:srgbClr val="212121"/>
                </a:solidFill>
                <a:effectLst/>
                <a:latin typeface="Roboto" panose="02000000000000000000" pitchFamily="2" charset="0"/>
              </a:rPr>
              <a:t>diremove</a:t>
            </a:r>
            <a:r>
              <a:rPr lang="en-ID" sz="1100" b="0" i="0" dirty="0">
                <a:solidFill>
                  <a:srgbClr val="212121"/>
                </a:solidFill>
                <a:effectLst/>
                <a:latin typeface="Roboto" panose="02000000000000000000" pitchFamily="2" charset="0"/>
              </a:rPr>
              <a:t>:</a:t>
            </a:r>
            <a:br>
              <a:rPr lang="en-ID" sz="1100" b="0" i="0" dirty="0">
                <a:solidFill>
                  <a:srgbClr val="212121"/>
                </a:solidFill>
                <a:effectLst/>
                <a:latin typeface="Roboto" panose="02000000000000000000" pitchFamily="2" charset="0"/>
              </a:rPr>
            </a:br>
            <a:endParaRPr lang="en-ID" sz="1100" b="0" i="0" dirty="0">
              <a:solidFill>
                <a:srgbClr val="212121"/>
              </a:solidFill>
              <a:effectLst/>
              <a:latin typeface="Roboto" panose="02000000000000000000" pitchFamily="2" charset="0"/>
            </a:endParaRPr>
          </a:p>
          <a:p>
            <a:pPr marL="171450" indent="-171450" algn="just">
              <a:buFont typeface="Arial" panose="020B0604020202020204" pitchFamily="34" charset="0"/>
              <a:buChar char="•"/>
            </a:pPr>
            <a:r>
              <a:rPr lang="en-ID" sz="1100" b="1" i="0" dirty="0" err="1">
                <a:solidFill>
                  <a:srgbClr val="212121"/>
                </a:solidFill>
                <a:effectLst/>
                <a:latin typeface="Roboto" panose="02000000000000000000" pitchFamily="2" charset="0"/>
              </a:rPr>
              <a:t>StatusPernikahan</a:t>
            </a:r>
            <a:r>
              <a:rPr lang="en-ID" sz="1100" b="0" i="0" dirty="0">
                <a:solidFill>
                  <a:srgbClr val="212121"/>
                </a:solidFill>
                <a:effectLst/>
                <a:latin typeface="Roboto" panose="02000000000000000000" pitchFamily="2" charset="0"/>
              </a:rPr>
              <a:t>, </a:t>
            </a:r>
            <a:r>
              <a:rPr lang="en-ID" sz="1100" b="1" i="0" dirty="0" err="1">
                <a:solidFill>
                  <a:srgbClr val="212121"/>
                </a:solidFill>
                <a:effectLst/>
                <a:latin typeface="Roboto" panose="02000000000000000000" pitchFamily="2" charset="0"/>
              </a:rPr>
              <a:t>JenisKelamin</a:t>
            </a:r>
            <a:r>
              <a:rPr lang="en-ID" sz="1100" b="0" i="0" dirty="0">
                <a:solidFill>
                  <a:srgbClr val="212121"/>
                </a:solidFill>
                <a:effectLst/>
                <a:latin typeface="Roboto" panose="02000000000000000000" pitchFamily="2" charset="0"/>
              </a:rPr>
              <a:t> dan </a:t>
            </a:r>
            <a:r>
              <a:rPr lang="en-ID" sz="1100" b="1" i="0" dirty="0" err="1">
                <a:solidFill>
                  <a:srgbClr val="212121"/>
                </a:solidFill>
                <a:effectLst/>
                <a:latin typeface="Roboto" panose="02000000000000000000" pitchFamily="2" charset="0"/>
              </a:rPr>
              <a:t>AsalDaerah</a:t>
            </a:r>
            <a:r>
              <a:rPr lang="en-ID" sz="1100" b="0" i="0" dirty="0">
                <a:solidFill>
                  <a:srgbClr val="212121"/>
                </a:solidFill>
                <a:effectLst/>
                <a:latin typeface="Roboto" panose="02000000000000000000" pitchFamily="2" charset="0"/>
              </a:rPr>
              <a:t> -&gt; </a:t>
            </a:r>
            <a:r>
              <a:rPr lang="en-ID" sz="1100" b="0" i="0" dirty="0" err="1">
                <a:solidFill>
                  <a:srgbClr val="212121"/>
                </a:solidFill>
                <a:effectLst/>
                <a:latin typeface="Roboto" panose="02000000000000000000" pitchFamily="2" charset="0"/>
              </a:rPr>
              <a:t>menghindari</a:t>
            </a:r>
            <a:r>
              <a:rPr lang="en-ID" sz="1100" b="0" i="0" dirty="0">
                <a:solidFill>
                  <a:srgbClr val="212121"/>
                </a:solidFill>
                <a:effectLst/>
                <a:latin typeface="Roboto" panose="02000000000000000000" pitchFamily="2" charset="0"/>
              </a:rPr>
              <a:t> </a:t>
            </a:r>
            <a:r>
              <a:rPr lang="en-ID" sz="1100" b="0" i="0" dirty="0" err="1">
                <a:solidFill>
                  <a:srgbClr val="212121"/>
                </a:solidFill>
                <a:effectLst/>
                <a:latin typeface="Roboto" panose="02000000000000000000" pitchFamily="2" charset="0"/>
              </a:rPr>
              <a:t>diskriminasi</a:t>
            </a:r>
            <a:endParaRPr lang="en-ID" sz="1100" b="0" i="0" dirty="0">
              <a:solidFill>
                <a:srgbClr val="212121"/>
              </a:solidFill>
              <a:effectLst/>
              <a:latin typeface="Roboto" panose="02000000000000000000" pitchFamily="2" charset="0"/>
            </a:endParaRPr>
          </a:p>
          <a:p>
            <a:pPr marL="171450" indent="-171450" algn="just">
              <a:buFont typeface="Arial" panose="020B0604020202020204" pitchFamily="34" charset="0"/>
              <a:buChar char="•"/>
            </a:pPr>
            <a:r>
              <a:rPr lang="en-ID" sz="1100" b="1" i="0" dirty="0">
                <a:solidFill>
                  <a:srgbClr val="212121"/>
                </a:solidFill>
                <a:effectLst/>
                <a:latin typeface="Roboto" panose="02000000000000000000" pitchFamily="2" charset="0"/>
              </a:rPr>
              <a:t>Username</a:t>
            </a:r>
            <a:r>
              <a:rPr lang="en-ID" sz="1100" b="0" i="0" dirty="0">
                <a:solidFill>
                  <a:srgbClr val="212121"/>
                </a:solidFill>
                <a:effectLst/>
                <a:latin typeface="Roboto" panose="02000000000000000000" pitchFamily="2" charset="0"/>
              </a:rPr>
              <a:t> dan </a:t>
            </a:r>
            <a:r>
              <a:rPr lang="en-ID" sz="1100" b="1" i="0" dirty="0" err="1">
                <a:solidFill>
                  <a:srgbClr val="212121"/>
                </a:solidFill>
                <a:effectLst/>
                <a:latin typeface="Roboto" panose="02000000000000000000" pitchFamily="2" charset="0"/>
              </a:rPr>
              <a:t>EnterpriseID</a:t>
            </a:r>
            <a:r>
              <a:rPr lang="en-ID" sz="1100" b="0" i="0" dirty="0">
                <a:solidFill>
                  <a:srgbClr val="212121"/>
                </a:solidFill>
                <a:effectLst/>
                <a:latin typeface="Roboto" panose="02000000000000000000" pitchFamily="2" charset="0"/>
              </a:rPr>
              <a:t> -&gt; </a:t>
            </a:r>
            <a:r>
              <a:rPr lang="en-ID" sz="1100" b="0" i="0" dirty="0" err="1">
                <a:solidFill>
                  <a:srgbClr val="212121"/>
                </a:solidFill>
                <a:effectLst/>
                <a:latin typeface="Roboto" panose="02000000000000000000" pitchFamily="2" charset="0"/>
              </a:rPr>
              <a:t>identitas</a:t>
            </a:r>
            <a:endParaRPr lang="en-ID" sz="1100" b="0" i="0" dirty="0">
              <a:solidFill>
                <a:srgbClr val="212121"/>
              </a:solidFill>
              <a:effectLst/>
              <a:latin typeface="Roboto" panose="02000000000000000000" pitchFamily="2" charset="0"/>
            </a:endParaRPr>
          </a:p>
          <a:p>
            <a:pPr marL="171450" indent="-171450" algn="just">
              <a:buFont typeface="Arial" panose="020B0604020202020204" pitchFamily="34" charset="0"/>
              <a:buChar char="•"/>
            </a:pPr>
            <a:r>
              <a:rPr lang="en-ID" sz="1100" b="1" i="0" dirty="0" err="1">
                <a:solidFill>
                  <a:srgbClr val="212121"/>
                </a:solidFill>
                <a:effectLst/>
                <a:latin typeface="Roboto" panose="02000000000000000000" pitchFamily="2" charset="0"/>
              </a:rPr>
              <a:t>AlasanResign</a:t>
            </a:r>
            <a:r>
              <a:rPr lang="en-ID" sz="1100" b="0" i="0" dirty="0">
                <a:solidFill>
                  <a:srgbClr val="212121"/>
                </a:solidFill>
                <a:effectLst/>
                <a:latin typeface="Roboto" panose="02000000000000000000" pitchFamily="2" charset="0"/>
              </a:rPr>
              <a:t> -&gt; feature </a:t>
            </a:r>
            <a:r>
              <a:rPr lang="en-ID" sz="1100" b="0" i="0" dirty="0" err="1">
                <a:solidFill>
                  <a:srgbClr val="212121"/>
                </a:solidFill>
                <a:effectLst/>
                <a:latin typeface="Roboto" panose="02000000000000000000" pitchFamily="2" charset="0"/>
              </a:rPr>
              <a:t>tidak</a:t>
            </a:r>
            <a:r>
              <a:rPr lang="en-ID" sz="1100" b="0" i="0" dirty="0">
                <a:solidFill>
                  <a:srgbClr val="212121"/>
                </a:solidFill>
                <a:effectLst/>
                <a:latin typeface="Roboto" panose="02000000000000000000" pitchFamily="2" charset="0"/>
              </a:rPr>
              <a:t> </a:t>
            </a:r>
            <a:r>
              <a:rPr lang="en-ID" sz="1100" b="0" i="0" dirty="0" err="1">
                <a:solidFill>
                  <a:srgbClr val="212121"/>
                </a:solidFill>
                <a:effectLst/>
                <a:latin typeface="Roboto" panose="02000000000000000000" pitchFamily="2" charset="0"/>
              </a:rPr>
              <a:t>relevan</a:t>
            </a:r>
            <a:r>
              <a:rPr lang="en-ID" sz="1100" b="0" i="0" dirty="0">
                <a:solidFill>
                  <a:srgbClr val="212121"/>
                </a:solidFill>
                <a:effectLst/>
                <a:latin typeface="Roboto" panose="02000000000000000000" pitchFamily="2" charset="0"/>
              </a:rPr>
              <a:t> </a:t>
            </a:r>
            <a:r>
              <a:rPr lang="en-ID" sz="1100" b="0" i="0" dirty="0" err="1">
                <a:solidFill>
                  <a:srgbClr val="212121"/>
                </a:solidFill>
                <a:effectLst/>
                <a:latin typeface="Roboto" panose="02000000000000000000" pitchFamily="2" charset="0"/>
              </a:rPr>
              <a:t>untuk</a:t>
            </a:r>
            <a:r>
              <a:rPr lang="en-ID" sz="1100" b="0" i="0" dirty="0">
                <a:solidFill>
                  <a:srgbClr val="212121"/>
                </a:solidFill>
                <a:effectLst/>
                <a:latin typeface="Roboto" panose="02000000000000000000" pitchFamily="2" charset="0"/>
              </a:rPr>
              <a:t> </a:t>
            </a:r>
            <a:r>
              <a:rPr lang="en-ID" sz="1100" b="0" i="0" dirty="0" err="1">
                <a:solidFill>
                  <a:srgbClr val="212121"/>
                </a:solidFill>
                <a:effectLst/>
                <a:latin typeface="Roboto" panose="02000000000000000000" pitchFamily="2" charset="0"/>
              </a:rPr>
              <a:t>memprediksi</a:t>
            </a:r>
            <a:r>
              <a:rPr lang="en-ID" sz="1100" b="0" i="0" dirty="0">
                <a:solidFill>
                  <a:srgbClr val="212121"/>
                </a:solidFill>
                <a:effectLst/>
                <a:latin typeface="Roboto" panose="02000000000000000000" pitchFamily="2" charset="0"/>
              </a:rPr>
              <a:t> resign</a:t>
            </a:r>
          </a:p>
          <a:p>
            <a:pPr marL="171450" indent="-171450" algn="just">
              <a:buFont typeface="Arial" panose="020B0604020202020204" pitchFamily="34" charset="0"/>
              <a:buChar char="•"/>
            </a:pPr>
            <a:r>
              <a:rPr lang="en-ID" sz="1100" b="1" i="0" dirty="0" err="1">
                <a:solidFill>
                  <a:srgbClr val="212121"/>
                </a:solidFill>
                <a:effectLst/>
                <a:latin typeface="Roboto" panose="02000000000000000000" pitchFamily="2" charset="0"/>
              </a:rPr>
              <a:t>TanggalLahir</a:t>
            </a:r>
            <a:r>
              <a:rPr lang="en-ID" sz="1100" b="0" i="0" dirty="0">
                <a:solidFill>
                  <a:srgbClr val="212121"/>
                </a:solidFill>
                <a:effectLst/>
                <a:latin typeface="Roboto" panose="02000000000000000000" pitchFamily="2" charset="0"/>
              </a:rPr>
              <a:t>, </a:t>
            </a:r>
            <a:r>
              <a:rPr lang="en-ID" sz="1100" b="1" i="0" dirty="0" err="1">
                <a:solidFill>
                  <a:srgbClr val="212121"/>
                </a:solidFill>
                <a:effectLst/>
                <a:latin typeface="Roboto" panose="02000000000000000000" pitchFamily="2" charset="0"/>
              </a:rPr>
              <a:t>TanggalPenilaianKaryawan</a:t>
            </a:r>
            <a:r>
              <a:rPr lang="en-ID" sz="1100" b="0" i="0" dirty="0">
                <a:solidFill>
                  <a:srgbClr val="212121"/>
                </a:solidFill>
                <a:effectLst/>
                <a:latin typeface="Roboto" panose="02000000000000000000" pitchFamily="2" charset="0"/>
              </a:rPr>
              <a:t>, </a:t>
            </a:r>
            <a:r>
              <a:rPr lang="en-ID" sz="1100" b="1" i="0" dirty="0" err="1">
                <a:solidFill>
                  <a:srgbClr val="212121"/>
                </a:solidFill>
                <a:effectLst/>
                <a:latin typeface="Roboto" panose="02000000000000000000" pitchFamily="2" charset="0"/>
              </a:rPr>
              <a:t>TanggalResign</a:t>
            </a:r>
            <a:r>
              <a:rPr lang="en-ID" sz="1100" b="0" i="0" dirty="0">
                <a:solidFill>
                  <a:srgbClr val="212121"/>
                </a:solidFill>
                <a:effectLst/>
                <a:latin typeface="Roboto" panose="02000000000000000000" pitchFamily="2" charset="0"/>
              </a:rPr>
              <a:t> dan </a:t>
            </a:r>
            <a:r>
              <a:rPr lang="en-ID" sz="1100" b="1" i="0" dirty="0" err="1">
                <a:solidFill>
                  <a:srgbClr val="212121"/>
                </a:solidFill>
                <a:effectLst/>
                <a:latin typeface="Roboto" panose="02000000000000000000" pitchFamily="2" charset="0"/>
              </a:rPr>
              <a:t>TahunResign</a:t>
            </a:r>
            <a:r>
              <a:rPr lang="en-ID" sz="1100" b="0" i="0" dirty="0">
                <a:solidFill>
                  <a:srgbClr val="212121"/>
                </a:solidFill>
                <a:effectLst/>
                <a:latin typeface="Roboto" panose="02000000000000000000" pitchFamily="2" charset="0"/>
              </a:rPr>
              <a:t> -&gt; feature </a:t>
            </a:r>
            <a:r>
              <a:rPr lang="en-ID" sz="1100" b="0" i="0" dirty="0" err="1">
                <a:solidFill>
                  <a:srgbClr val="212121"/>
                </a:solidFill>
                <a:effectLst/>
                <a:latin typeface="Roboto" panose="02000000000000000000" pitchFamily="2" charset="0"/>
              </a:rPr>
              <a:t>tidak</a:t>
            </a:r>
            <a:r>
              <a:rPr lang="en-ID" sz="1100" b="0" i="0" dirty="0">
                <a:solidFill>
                  <a:srgbClr val="212121"/>
                </a:solidFill>
                <a:effectLst/>
                <a:latin typeface="Roboto" panose="02000000000000000000" pitchFamily="2" charset="0"/>
              </a:rPr>
              <a:t> </a:t>
            </a:r>
            <a:r>
              <a:rPr lang="en-ID" sz="1100" b="0" i="0" dirty="0" err="1">
                <a:solidFill>
                  <a:srgbClr val="212121"/>
                </a:solidFill>
                <a:effectLst/>
                <a:latin typeface="Roboto" panose="02000000000000000000" pitchFamily="2" charset="0"/>
              </a:rPr>
              <a:t>relevan</a:t>
            </a:r>
            <a:r>
              <a:rPr lang="en-ID" sz="1100" b="0" i="0" dirty="0">
                <a:solidFill>
                  <a:srgbClr val="212121"/>
                </a:solidFill>
                <a:effectLst/>
                <a:latin typeface="Roboto" panose="02000000000000000000" pitchFamily="2" charset="0"/>
              </a:rPr>
              <a:t> </a:t>
            </a:r>
            <a:r>
              <a:rPr lang="en-ID" sz="1100" b="0" i="0" dirty="0" err="1">
                <a:solidFill>
                  <a:srgbClr val="212121"/>
                </a:solidFill>
                <a:effectLst/>
                <a:latin typeface="Roboto" panose="02000000000000000000" pitchFamily="2" charset="0"/>
              </a:rPr>
              <a:t>untuk</a:t>
            </a:r>
            <a:r>
              <a:rPr lang="en-ID" sz="1100" b="0" i="0" dirty="0">
                <a:solidFill>
                  <a:srgbClr val="212121"/>
                </a:solidFill>
                <a:effectLst/>
                <a:latin typeface="Roboto" panose="02000000000000000000" pitchFamily="2" charset="0"/>
              </a:rPr>
              <a:t> </a:t>
            </a:r>
            <a:r>
              <a:rPr lang="en-ID" sz="1100" b="0" i="0" dirty="0" err="1">
                <a:solidFill>
                  <a:srgbClr val="212121"/>
                </a:solidFill>
                <a:effectLst/>
                <a:latin typeface="Roboto" panose="02000000000000000000" pitchFamily="2" charset="0"/>
              </a:rPr>
              <a:t>memprediksi</a:t>
            </a:r>
            <a:r>
              <a:rPr lang="en-ID" sz="1100" b="0" i="0" dirty="0">
                <a:solidFill>
                  <a:srgbClr val="212121"/>
                </a:solidFill>
                <a:effectLst/>
                <a:latin typeface="Roboto" panose="02000000000000000000" pitchFamily="2" charset="0"/>
              </a:rPr>
              <a:t> resign</a:t>
            </a:r>
          </a:p>
          <a:p>
            <a:pPr marL="171450" indent="-171450" algn="just">
              <a:buFont typeface="Arial" panose="020B0604020202020204" pitchFamily="34" charset="0"/>
              <a:buChar char="•"/>
            </a:pPr>
            <a:r>
              <a:rPr lang="en-ID" sz="1100" b="1" i="0" dirty="0" err="1">
                <a:solidFill>
                  <a:srgbClr val="212121"/>
                </a:solidFill>
                <a:effectLst/>
                <a:latin typeface="Roboto" panose="02000000000000000000" pitchFamily="2" charset="0"/>
              </a:rPr>
              <a:t>TanggalHiring</a:t>
            </a:r>
            <a:r>
              <a:rPr lang="en-ID" sz="1100" b="0" i="0" dirty="0">
                <a:solidFill>
                  <a:srgbClr val="212121"/>
                </a:solidFill>
                <a:effectLst/>
                <a:latin typeface="Roboto" panose="02000000000000000000" pitchFamily="2" charset="0"/>
              </a:rPr>
              <a:t> dan </a:t>
            </a:r>
            <a:r>
              <a:rPr lang="en-ID" sz="1100" b="1" i="0" dirty="0" err="1">
                <a:solidFill>
                  <a:srgbClr val="212121"/>
                </a:solidFill>
                <a:effectLst/>
                <a:latin typeface="Roboto" panose="02000000000000000000" pitchFamily="2" charset="0"/>
              </a:rPr>
              <a:t>TahunHiring</a:t>
            </a:r>
            <a:r>
              <a:rPr lang="en-ID" sz="1100" b="0" i="0" dirty="0">
                <a:solidFill>
                  <a:srgbClr val="212121"/>
                </a:solidFill>
                <a:effectLst/>
                <a:latin typeface="Roboto" panose="02000000000000000000" pitchFamily="2" charset="0"/>
              </a:rPr>
              <a:t> -&gt; </a:t>
            </a:r>
            <a:r>
              <a:rPr lang="en-ID" sz="1100" b="0" i="0" dirty="0" err="1">
                <a:solidFill>
                  <a:srgbClr val="212121"/>
                </a:solidFill>
                <a:effectLst/>
                <a:latin typeface="Roboto" panose="02000000000000000000" pitchFamily="2" charset="0"/>
              </a:rPr>
              <a:t>sudah</a:t>
            </a:r>
            <a:r>
              <a:rPr lang="en-ID" sz="1100" b="0" i="0" dirty="0">
                <a:solidFill>
                  <a:srgbClr val="212121"/>
                </a:solidFill>
                <a:effectLst/>
                <a:latin typeface="Roboto" panose="02000000000000000000" pitchFamily="2" charset="0"/>
              </a:rPr>
              <a:t> </a:t>
            </a:r>
            <a:r>
              <a:rPr lang="en-ID" sz="1100" b="0" i="0" dirty="0" err="1">
                <a:solidFill>
                  <a:srgbClr val="212121"/>
                </a:solidFill>
                <a:effectLst/>
                <a:latin typeface="Roboto" panose="02000000000000000000" pitchFamily="2" charset="0"/>
              </a:rPr>
              <a:t>diconvert</a:t>
            </a:r>
            <a:r>
              <a:rPr lang="en-ID" sz="1100" b="0" i="0" dirty="0">
                <a:solidFill>
                  <a:srgbClr val="212121"/>
                </a:solidFill>
                <a:effectLst/>
                <a:latin typeface="Roboto" panose="02000000000000000000" pitchFamily="2" charset="0"/>
              </a:rPr>
              <a:t> </a:t>
            </a:r>
            <a:r>
              <a:rPr lang="en-ID" sz="1100" b="0" i="0" dirty="0" err="1">
                <a:solidFill>
                  <a:srgbClr val="212121"/>
                </a:solidFill>
                <a:effectLst/>
                <a:latin typeface="Roboto" panose="02000000000000000000" pitchFamily="2" charset="0"/>
              </a:rPr>
              <a:t>ke</a:t>
            </a:r>
            <a:r>
              <a:rPr lang="en-ID" sz="1100" b="0" i="0" dirty="0">
                <a:solidFill>
                  <a:srgbClr val="212121"/>
                </a:solidFill>
                <a:effectLst/>
                <a:latin typeface="Roboto" panose="02000000000000000000" pitchFamily="2" charset="0"/>
              </a:rPr>
              <a:t> feature </a:t>
            </a:r>
            <a:r>
              <a:rPr lang="en-ID" sz="1100" b="0" i="0" dirty="0" err="1">
                <a:solidFill>
                  <a:srgbClr val="212121"/>
                </a:solidFill>
                <a:effectLst/>
                <a:latin typeface="Roboto" panose="02000000000000000000" pitchFamily="2" charset="0"/>
              </a:rPr>
              <a:t>LamaBekerja</a:t>
            </a:r>
            <a:endParaRPr lang="en-ID" sz="1100" b="0" i="0" dirty="0">
              <a:solidFill>
                <a:srgbClr val="212121"/>
              </a:solidFill>
              <a:effectLst/>
              <a:latin typeface="Roboto" panose="02000000000000000000" pitchFamily="2" charset="0"/>
            </a:endParaRPr>
          </a:p>
          <a:p>
            <a:pPr marL="171450" indent="-171450" algn="just">
              <a:buFont typeface="Arial" panose="020B0604020202020204" pitchFamily="34" charset="0"/>
              <a:buChar char="•"/>
            </a:pPr>
            <a:r>
              <a:rPr lang="en-ID" sz="1100" b="1" i="0" dirty="0" err="1">
                <a:solidFill>
                  <a:srgbClr val="212121"/>
                </a:solidFill>
                <a:effectLst/>
                <a:latin typeface="Roboto" panose="02000000000000000000" pitchFamily="2" charset="0"/>
              </a:rPr>
              <a:t>Pekerjaan</a:t>
            </a:r>
            <a:r>
              <a:rPr lang="en-ID" sz="1100" b="0" i="0" dirty="0">
                <a:solidFill>
                  <a:srgbClr val="212121"/>
                </a:solidFill>
                <a:effectLst/>
                <a:latin typeface="Roboto" panose="02000000000000000000" pitchFamily="2" charset="0"/>
              </a:rPr>
              <a:t> dan </a:t>
            </a:r>
            <a:r>
              <a:rPr lang="en-ID" sz="1100" b="1" i="0" dirty="0" err="1">
                <a:solidFill>
                  <a:srgbClr val="212121"/>
                </a:solidFill>
                <a:effectLst/>
                <a:latin typeface="Roboto" panose="02000000000000000000" pitchFamily="2" charset="0"/>
              </a:rPr>
              <a:t>HiringPlatform</a:t>
            </a:r>
            <a:r>
              <a:rPr lang="en-ID" sz="1100" b="0" i="0" dirty="0">
                <a:solidFill>
                  <a:srgbClr val="212121"/>
                </a:solidFill>
                <a:effectLst/>
                <a:latin typeface="Roboto" panose="02000000000000000000" pitchFamily="2" charset="0"/>
              </a:rPr>
              <a:t> -&gt; </a:t>
            </a:r>
            <a:r>
              <a:rPr lang="en-ID" sz="1100" b="0" i="0" dirty="0" err="1">
                <a:solidFill>
                  <a:srgbClr val="212121"/>
                </a:solidFill>
                <a:effectLst/>
                <a:latin typeface="Roboto" panose="02000000000000000000" pitchFamily="2" charset="0"/>
              </a:rPr>
              <a:t>terlalu</a:t>
            </a:r>
            <a:r>
              <a:rPr lang="en-ID" sz="1100" b="0" i="0" dirty="0">
                <a:solidFill>
                  <a:srgbClr val="212121"/>
                </a:solidFill>
                <a:effectLst/>
                <a:latin typeface="Roboto" panose="02000000000000000000" pitchFamily="2" charset="0"/>
              </a:rPr>
              <a:t> </a:t>
            </a:r>
            <a:r>
              <a:rPr lang="en-ID" sz="1100" b="0" i="0" dirty="0" err="1">
                <a:solidFill>
                  <a:srgbClr val="212121"/>
                </a:solidFill>
                <a:effectLst/>
                <a:latin typeface="Roboto" panose="02000000000000000000" pitchFamily="2" charset="0"/>
              </a:rPr>
              <a:t>banyak</a:t>
            </a:r>
            <a:r>
              <a:rPr lang="en-ID" sz="1100" b="0" i="0" dirty="0">
                <a:solidFill>
                  <a:srgbClr val="212121"/>
                </a:solidFill>
                <a:effectLst/>
                <a:latin typeface="Roboto" panose="02000000000000000000" pitchFamily="2" charset="0"/>
              </a:rPr>
              <a:t> </a:t>
            </a:r>
            <a:r>
              <a:rPr lang="en-ID" sz="1100" b="0" i="0" dirty="0" err="1">
                <a:solidFill>
                  <a:srgbClr val="212121"/>
                </a:solidFill>
                <a:effectLst/>
                <a:latin typeface="Roboto" panose="02000000000000000000" pitchFamily="2" charset="0"/>
              </a:rPr>
              <a:t>nilai</a:t>
            </a:r>
            <a:r>
              <a:rPr lang="en-ID" sz="1100" b="0" i="0" dirty="0">
                <a:solidFill>
                  <a:srgbClr val="212121"/>
                </a:solidFill>
                <a:effectLst/>
                <a:latin typeface="Roboto" panose="02000000000000000000" pitchFamily="2" charset="0"/>
              </a:rPr>
              <a:t> unique</a:t>
            </a:r>
          </a:p>
          <a:p>
            <a:pPr marL="171450" indent="-171450" algn="just">
              <a:buFont typeface="Arial" panose="020B0604020202020204" pitchFamily="34" charset="0"/>
              <a:buChar char="•"/>
            </a:pPr>
            <a:r>
              <a:rPr lang="en-ID" sz="1100" b="1" i="0" dirty="0" err="1">
                <a:solidFill>
                  <a:srgbClr val="212121"/>
                </a:solidFill>
                <a:effectLst/>
                <a:latin typeface="Roboto" panose="02000000000000000000" pitchFamily="2" charset="0"/>
              </a:rPr>
              <a:t>StatusKepegawaian</a:t>
            </a:r>
            <a:r>
              <a:rPr lang="en-ID" sz="1100" b="0" i="0" dirty="0">
                <a:solidFill>
                  <a:srgbClr val="212121"/>
                </a:solidFill>
                <a:effectLst/>
                <a:latin typeface="Roboto" panose="02000000000000000000" pitchFamily="2" charset="0"/>
              </a:rPr>
              <a:t> -&gt; pada </a:t>
            </a:r>
            <a:r>
              <a:rPr lang="en-ID" sz="1100" b="0" i="0" dirty="0" err="1">
                <a:solidFill>
                  <a:srgbClr val="212121"/>
                </a:solidFill>
                <a:effectLst/>
                <a:latin typeface="Roboto" panose="02000000000000000000" pitchFamily="2" charset="0"/>
              </a:rPr>
              <a:t>dasarnya</a:t>
            </a:r>
            <a:r>
              <a:rPr lang="en-ID" sz="1100" b="0" i="0" dirty="0">
                <a:solidFill>
                  <a:srgbClr val="212121"/>
                </a:solidFill>
                <a:effectLst/>
                <a:latin typeface="Roboto" panose="02000000000000000000" pitchFamily="2" charset="0"/>
              </a:rPr>
              <a:t> </a:t>
            </a:r>
            <a:r>
              <a:rPr lang="en-ID" sz="1100" b="0" i="0" dirty="0" err="1">
                <a:solidFill>
                  <a:srgbClr val="212121"/>
                </a:solidFill>
                <a:effectLst/>
                <a:latin typeface="Roboto" panose="02000000000000000000" pitchFamily="2" charset="0"/>
              </a:rPr>
              <a:t>hanya</a:t>
            </a:r>
            <a:r>
              <a:rPr lang="en-ID" sz="1100" b="0" i="0" dirty="0">
                <a:solidFill>
                  <a:srgbClr val="212121"/>
                </a:solidFill>
                <a:effectLst/>
                <a:latin typeface="Roboto" panose="02000000000000000000" pitchFamily="2" charset="0"/>
              </a:rPr>
              <a:t> </a:t>
            </a:r>
            <a:r>
              <a:rPr lang="en-ID" sz="1100" b="0" i="0" dirty="0" err="1">
                <a:solidFill>
                  <a:srgbClr val="212121"/>
                </a:solidFill>
                <a:effectLst/>
                <a:latin typeface="Roboto" panose="02000000000000000000" pitchFamily="2" charset="0"/>
              </a:rPr>
              <a:t>pegawai</a:t>
            </a:r>
            <a:r>
              <a:rPr lang="en-ID" sz="1100" b="0" i="0" dirty="0">
                <a:solidFill>
                  <a:srgbClr val="212121"/>
                </a:solidFill>
                <a:effectLst/>
                <a:latin typeface="Roboto" panose="02000000000000000000" pitchFamily="2" charset="0"/>
              </a:rPr>
              <a:t> fulltime yang </a:t>
            </a:r>
            <a:r>
              <a:rPr lang="en-ID" sz="1100" b="0" i="0" dirty="0" err="1">
                <a:solidFill>
                  <a:srgbClr val="212121"/>
                </a:solidFill>
                <a:effectLst/>
                <a:latin typeface="Roboto" panose="02000000000000000000" pitchFamily="2" charset="0"/>
              </a:rPr>
              <a:t>benar-benar</a:t>
            </a:r>
            <a:r>
              <a:rPr lang="en-ID" sz="1100" b="0" i="0" dirty="0">
                <a:solidFill>
                  <a:srgbClr val="212121"/>
                </a:solidFill>
                <a:effectLst/>
                <a:latin typeface="Roboto" panose="02000000000000000000" pitchFamily="2" charset="0"/>
              </a:rPr>
              <a:t> </a:t>
            </a:r>
            <a:r>
              <a:rPr lang="en-ID" sz="1100" b="0" i="0" dirty="0" err="1">
                <a:solidFill>
                  <a:srgbClr val="212121"/>
                </a:solidFill>
                <a:effectLst/>
                <a:latin typeface="Roboto" panose="02000000000000000000" pitchFamily="2" charset="0"/>
              </a:rPr>
              <a:t>bekerja</a:t>
            </a:r>
            <a:r>
              <a:rPr lang="en-ID" sz="1100" b="0" i="0" dirty="0">
                <a:solidFill>
                  <a:srgbClr val="212121"/>
                </a:solidFill>
                <a:effectLst/>
                <a:latin typeface="Roboto" panose="02000000000000000000" pitchFamily="2" charset="0"/>
              </a:rPr>
              <a:t> </a:t>
            </a:r>
            <a:r>
              <a:rPr lang="en-ID" sz="1100" b="0" i="0" dirty="0" err="1">
                <a:solidFill>
                  <a:srgbClr val="212121"/>
                </a:solidFill>
                <a:effectLst/>
                <a:latin typeface="Roboto" panose="02000000000000000000" pitchFamily="2" charset="0"/>
              </a:rPr>
              <a:t>untuk</a:t>
            </a:r>
            <a:r>
              <a:rPr lang="en-ID" sz="1100" b="0" i="0" dirty="0">
                <a:solidFill>
                  <a:srgbClr val="212121"/>
                </a:solidFill>
                <a:effectLst/>
                <a:latin typeface="Roboto" panose="02000000000000000000" pitchFamily="2" charset="0"/>
              </a:rPr>
              <a:t> </a:t>
            </a:r>
            <a:r>
              <a:rPr lang="en-ID" sz="1100" b="0" i="0" dirty="0" err="1">
                <a:solidFill>
                  <a:srgbClr val="212121"/>
                </a:solidFill>
                <a:effectLst/>
                <a:latin typeface="Roboto" panose="02000000000000000000" pitchFamily="2" charset="0"/>
              </a:rPr>
              <a:t>perusahaan</a:t>
            </a:r>
            <a:r>
              <a:rPr lang="en-ID" sz="1100" b="0" i="0" dirty="0">
                <a:solidFill>
                  <a:srgbClr val="212121"/>
                </a:solidFill>
                <a:effectLst/>
                <a:latin typeface="Roboto" panose="02000000000000000000" pitchFamily="2" charset="0"/>
              </a:rPr>
              <a:t> </a:t>
            </a:r>
            <a:r>
              <a:rPr lang="en-ID" sz="1100" b="0" i="0" dirty="0" err="1">
                <a:solidFill>
                  <a:srgbClr val="212121"/>
                </a:solidFill>
                <a:effectLst/>
                <a:latin typeface="Roboto" panose="02000000000000000000" pitchFamily="2" charset="0"/>
              </a:rPr>
              <a:t>sementara</a:t>
            </a:r>
            <a:r>
              <a:rPr lang="en-ID" sz="1100" b="0" i="0" dirty="0">
                <a:solidFill>
                  <a:srgbClr val="212121"/>
                </a:solidFill>
                <a:effectLst/>
                <a:latin typeface="Roboto" panose="02000000000000000000" pitchFamily="2" charset="0"/>
              </a:rPr>
              <a:t> outsource dan internship </a:t>
            </a:r>
            <a:r>
              <a:rPr lang="en-ID" sz="1100" b="0" i="0" dirty="0" err="1">
                <a:solidFill>
                  <a:srgbClr val="212121"/>
                </a:solidFill>
                <a:effectLst/>
                <a:latin typeface="Roboto" panose="02000000000000000000" pitchFamily="2" charset="0"/>
              </a:rPr>
              <a:t>tidak</a:t>
            </a:r>
            <a:r>
              <a:rPr lang="en-ID" sz="1100" b="0" i="0" dirty="0">
                <a:solidFill>
                  <a:srgbClr val="212121"/>
                </a:solidFill>
                <a:effectLst/>
                <a:latin typeface="Roboto" panose="02000000000000000000" pitchFamily="2" charset="0"/>
              </a:rPr>
              <a:t> </a:t>
            </a:r>
            <a:r>
              <a:rPr lang="en-ID" sz="1100" b="0" i="0" dirty="0" err="1">
                <a:solidFill>
                  <a:srgbClr val="212121"/>
                </a:solidFill>
                <a:effectLst/>
                <a:latin typeface="Roboto" panose="02000000000000000000" pitchFamily="2" charset="0"/>
              </a:rPr>
              <a:t>berstatus</a:t>
            </a:r>
            <a:r>
              <a:rPr lang="en-ID" sz="1100" b="0" i="0" dirty="0">
                <a:solidFill>
                  <a:srgbClr val="212121"/>
                </a:solidFill>
                <a:effectLst/>
                <a:latin typeface="Roboto" panose="02000000000000000000" pitchFamily="2" charset="0"/>
              </a:rPr>
              <a:t> </a:t>
            </a:r>
            <a:r>
              <a:rPr lang="en-ID" sz="1100" b="0" i="0" dirty="0" err="1">
                <a:solidFill>
                  <a:srgbClr val="212121"/>
                </a:solidFill>
                <a:effectLst/>
                <a:latin typeface="Roboto" panose="02000000000000000000" pitchFamily="2" charset="0"/>
              </a:rPr>
              <a:t>pegawai</a:t>
            </a:r>
            <a:r>
              <a:rPr lang="en-ID" sz="1100" b="0" i="0" dirty="0">
                <a:solidFill>
                  <a:srgbClr val="212121"/>
                </a:solidFill>
                <a:effectLst/>
                <a:latin typeface="Roboto" panose="02000000000000000000" pitchFamily="2" charset="0"/>
              </a:rPr>
              <a:t> </a:t>
            </a:r>
            <a:r>
              <a:rPr lang="en-ID" sz="1100" b="0" i="0" dirty="0" err="1">
                <a:solidFill>
                  <a:srgbClr val="212121"/>
                </a:solidFill>
                <a:effectLst/>
                <a:latin typeface="Roboto" panose="02000000000000000000" pitchFamily="2" charset="0"/>
              </a:rPr>
              <a:t>perusahaan</a:t>
            </a:r>
            <a:endParaRPr lang="en-ID" sz="1100" b="0" i="0" dirty="0">
              <a:solidFill>
                <a:srgbClr val="212121"/>
              </a:solidFill>
              <a:effectLst/>
              <a:latin typeface="Roboto" panose="02000000000000000000" pitchFamily="2" charset="0"/>
            </a:endParaRPr>
          </a:p>
        </p:txBody>
      </p:sp>
      <p:pic>
        <p:nvPicPr>
          <p:cNvPr id="15" name="Picture 14">
            <a:extLst>
              <a:ext uri="{FF2B5EF4-FFF2-40B4-BE49-F238E27FC236}">
                <a16:creationId xmlns:a16="http://schemas.microsoft.com/office/drawing/2014/main" id="{3DCED1C5-D688-84E2-C7EB-A79F5EC813E5}"/>
              </a:ext>
            </a:extLst>
          </p:cNvPr>
          <p:cNvPicPr>
            <a:picLocks noChangeAspect="1"/>
          </p:cNvPicPr>
          <p:nvPr/>
        </p:nvPicPr>
        <p:blipFill rotWithShape="1">
          <a:blip r:embed="rId7"/>
          <a:srcRect l="18421" t="33951" r="15263" b="57227"/>
          <a:stretch/>
        </p:blipFill>
        <p:spPr>
          <a:xfrm>
            <a:off x="123753" y="4251332"/>
            <a:ext cx="7804758" cy="584029"/>
          </a:xfrm>
          <a:prstGeom prst="rect">
            <a:avLst/>
          </a:prstGeom>
        </p:spPr>
      </p:pic>
    </p:spTree>
    <p:extLst>
      <p:ext uri="{BB962C8B-B14F-4D97-AF65-F5344CB8AC3E}">
        <p14:creationId xmlns:p14="http://schemas.microsoft.com/office/powerpoint/2010/main" val="3697106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a:latin typeface="Roboto"/>
                <a:ea typeface="Roboto"/>
                <a:cs typeface="Roboto"/>
                <a:sym typeface="Roboto"/>
              </a:rPr>
              <a:t>Build an Automated Resignation Behavior Prediction using Machine Learning</a:t>
            </a:r>
            <a:endParaRPr sz="1798" b="1">
              <a:latin typeface="Roboto"/>
              <a:ea typeface="Roboto"/>
              <a:cs typeface="Roboto"/>
              <a:sym typeface="Roboto"/>
            </a:endParaRPr>
          </a:p>
          <a:p>
            <a:pPr marL="0" lvl="0" indent="0" algn="ctr" rtl="0">
              <a:spcBef>
                <a:spcPts val="0"/>
              </a:spcBef>
              <a:spcAft>
                <a:spcPts val="0"/>
              </a:spcAft>
              <a:buSzPts val="990"/>
              <a:buNone/>
            </a:pPr>
            <a:endParaRPr sz="1798" b="1">
              <a:latin typeface="Roboto"/>
              <a:ea typeface="Roboto"/>
              <a:cs typeface="Roboto"/>
              <a:sym typeface="Roboto"/>
            </a:endParaRPr>
          </a:p>
        </p:txBody>
      </p:sp>
      <p:sp>
        <p:nvSpPr>
          <p:cNvPr id="2" name="Google Shape;115;p27">
            <a:extLst>
              <a:ext uri="{FF2B5EF4-FFF2-40B4-BE49-F238E27FC236}">
                <a16:creationId xmlns:a16="http://schemas.microsoft.com/office/drawing/2014/main" id="{5EDA60C2-E2E0-90D7-8F6D-0936B15DF5A9}"/>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3" name="TextBox 2">
            <a:extLst>
              <a:ext uri="{FF2B5EF4-FFF2-40B4-BE49-F238E27FC236}">
                <a16:creationId xmlns:a16="http://schemas.microsoft.com/office/drawing/2014/main" id="{6559E1D4-7762-6756-71E0-ECF26D7D19F4}"/>
              </a:ext>
            </a:extLst>
          </p:cNvPr>
          <p:cNvSpPr txBox="1"/>
          <p:nvPr/>
        </p:nvSpPr>
        <p:spPr>
          <a:xfrm>
            <a:off x="311700" y="646641"/>
            <a:ext cx="8509571" cy="338554"/>
          </a:xfrm>
          <a:prstGeom prst="rect">
            <a:avLst/>
          </a:prstGeom>
          <a:noFill/>
        </p:spPr>
        <p:txBody>
          <a:bodyPr wrap="square" rtlCol="0">
            <a:spAutoFit/>
          </a:bodyPr>
          <a:lstStyle/>
          <a:p>
            <a:r>
              <a:rPr lang="en-US" sz="1600" b="1" dirty="0"/>
              <a:t>Feature Encoding</a:t>
            </a:r>
          </a:p>
        </p:txBody>
      </p:sp>
      <p:sp>
        <p:nvSpPr>
          <p:cNvPr id="4" name="TextBox 3">
            <a:extLst>
              <a:ext uri="{FF2B5EF4-FFF2-40B4-BE49-F238E27FC236}">
                <a16:creationId xmlns:a16="http://schemas.microsoft.com/office/drawing/2014/main" id="{3C6CB1BA-6EFA-E3F0-96F0-D283B1EECC09}"/>
              </a:ext>
            </a:extLst>
          </p:cNvPr>
          <p:cNvSpPr txBox="1"/>
          <p:nvPr/>
        </p:nvSpPr>
        <p:spPr>
          <a:xfrm>
            <a:off x="311700" y="985195"/>
            <a:ext cx="3416968" cy="276999"/>
          </a:xfrm>
          <a:prstGeom prst="rect">
            <a:avLst/>
          </a:prstGeom>
          <a:noFill/>
        </p:spPr>
        <p:txBody>
          <a:bodyPr wrap="square" rtlCol="0">
            <a:spAutoFit/>
          </a:bodyPr>
          <a:lstStyle/>
          <a:p>
            <a:pPr algn="just"/>
            <a:r>
              <a:rPr lang="en-US" sz="1200" dirty="0">
                <a:solidFill>
                  <a:srgbClr val="212121"/>
                </a:solidFill>
                <a:latin typeface="Roboto" panose="02000000000000000000" pitchFamily="2" charset="0"/>
              </a:rPr>
              <a:t>Label Encoding</a:t>
            </a:r>
            <a:endParaRPr lang="en-ID" sz="1200" dirty="0">
              <a:solidFill>
                <a:srgbClr val="212121"/>
              </a:solidFill>
              <a:latin typeface="Roboto" panose="02000000000000000000" pitchFamily="2" charset="0"/>
            </a:endParaRPr>
          </a:p>
        </p:txBody>
      </p:sp>
      <p:pic>
        <p:nvPicPr>
          <p:cNvPr id="6" name="Picture 5">
            <a:extLst>
              <a:ext uri="{FF2B5EF4-FFF2-40B4-BE49-F238E27FC236}">
                <a16:creationId xmlns:a16="http://schemas.microsoft.com/office/drawing/2014/main" id="{12546CAD-6ED8-7E2D-E2A6-8F2B6F75DEAA}"/>
              </a:ext>
            </a:extLst>
          </p:cNvPr>
          <p:cNvPicPr>
            <a:picLocks noChangeAspect="1"/>
          </p:cNvPicPr>
          <p:nvPr/>
        </p:nvPicPr>
        <p:blipFill rotWithShape="1">
          <a:blip r:embed="rId4"/>
          <a:srcRect l="18496" t="12572" r="50000" b="9239"/>
          <a:stretch/>
        </p:blipFill>
        <p:spPr>
          <a:xfrm>
            <a:off x="311700" y="1257658"/>
            <a:ext cx="2995265" cy="3692042"/>
          </a:xfrm>
          <a:prstGeom prst="rect">
            <a:avLst/>
          </a:prstGeom>
        </p:spPr>
      </p:pic>
      <p:sp>
        <p:nvSpPr>
          <p:cNvPr id="8" name="TextBox 7">
            <a:extLst>
              <a:ext uri="{FF2B5EF4-FFF2-40B4-BE49-F238E27FC236}">
                <a16:creationId xmlns:a16="http://schemas.microsoft.com/office/drawing/2014/main" id="{69184E1E-4C64-E5EF-F581-9749029FB066}"/>
              </a:ext>
            </a:extLst>
          </p:cNvPr>
          <p:cNvSpPr txBox="1"/>
          <p:nvPr/>
        </p:nvSpPr>
        <p:spPr>
          <a:xfrm>
            <a:off x="4090350" y="985194"/>
            <a:ext cx="3416968" cy="276999"/>
          </a:xfrm>
          <a:prstGeom prst="rect">
            <a:avLst/>
          </a:prstGeom>
          <a:noFill/>
        </p:spPr>
        <p:txBody>
          <a:bodyPr wrap="square" rtlCol="0">
            <a:spAutoFit/>
          </a:bodyPr>
          <a:lstStyle/>
          <a:p>
            <a:pPr algn="just"/>
            <a:r>
              <a:rPr lang="en-US" sz="1200" dirty="0">
                <a:solidFill>
                  <a:srgbClr val="212121"/>
                </a:solidFill>
                <a:latin typeface="Roboto" panose="02000000000000000000" pitchFamily="2" charset="0"/>
              </a:rPr>
              <a:t>One Hot Encoding</a:t>
            </a:r>
            <a:endParaRPr lang="en-ID" sz="1200" dirty="0">
              <a:solidFill>
                <a:srgbClr val="212121"/>
              </a:solidFill>
              <a:latin typeface="Roboto" panose="02000000000000000000" pitchFamily="2" charset="0"/>
            </a:endParaRPr>
          </a:p>
        </p:txBody>
      </p:sp>
      <p:pic>
        <p:nvPicPr>
          <p:cNvPr id="11" name="Picture 10">
            <a:extLst>
              <a:ext uri="{FF2B5EF4-FFF2-40B4-BE49-F238E27FC236}">
                <a16:creationId xmlns:a16="http://schemas.microsoft.com/office/drawing/2014/main" id="{FEA94A40-CDE1-0BB7-2585-652A738E4B5D}"/>
              </a:ext>
            </a:extLst>
          </p:cNvPr>
          <p:cNvPicPr>
            <a:picLocks noChangeAspect="1"/>
          </p:cNvPicPr>
          <p:nvPr/>
        </p:nvPicPr>
        <p:blipFill rotWithShape="1">
          <a:blip r:embed="rId5"/>
          <a:srcRect l="18571" t="22127" r="55940" b="36909"/>
          <a:stretch/>
        </p:blipFill>
        <p:spPr>
          <a:xfrm>
            <a:off x="4090350" y="1257657"/>
            <a:ext cx="2905729" cy="2626823"/>
          </a:xfrm>
          <a:prstGeom prst="rect">
            <a:avLst/>
          </a:prstGeom>
        </p:spPr>
      </p:pic>
    </p:spTree>
    <p:extLst>
      <p:ext uri="{BB962C8B-B14F-4D97-AF65-F5344CB8AC3E}">
        <p14:creationId xmlns:p14="http://schemas.microsoft.com/office/powerpoint/2010/main" val="1645722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a:latin typeface="Roboto"/>
                <a:ea typeface="Roboto"/>
                <a:cs typeface="Roboto"/>
                <a:sym typeface="Roboto"/>
              </a:rPr>
              <a:t>Build an Automated Resignation Behavior Prediction using Machine Learning</a:t>
            </a:r>
            <a:endParaRPr sz="1798" b="1">
              <a:latin typeface="Roboto"/>
              <a:ea typeface="Roboto"/>
              <a:cs typeface="Roboto"/>
              <a:sym typeface="Roboto"/>
            </a:endParaRPr>
          </a:p>
          <a:p>
            <a:pPr marL="0" lvl="0" indent="0" algn="ctr" rtl="0">
              <a:spcBef>
                <a:spcPts val="0"/>
              </a:spcBef>
              <a:spcAft>
                <a:spcPts val="0"/>
              </a:spcAft>
              <a:buSzPts val="990"/>
              <a:buNone/>
            </a:pPr>
            <a:endParaRPr sz="1798" b="1">
              <a:latin typeface="Roboto"/>
              <a:ea typeface="Roboto"/>
              <a:cs typeface="Roboto"/>
              <a:sym typeface="Roboto"/>
            </a:endParaRPr>
          </a:p>
        </p:txBody>
      </p:sp>
      <p:sp>
        <p:nvSpPr>
          <p:cNvPr id="2" name="Google Shape;115;p27">
            <a:extLst>
              <a:ext uri="{FF2B5EF4-FFF2-40B4-BE49-F238E27FC236}">
                <a16:creationId xmlns:a16="http://schemas.microsoft.com/office/drawing/2014/main" id="{5EDA60C2-E2E0-90D7-8F6D-0936B15DF5A9}"/>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3" name="TextBox 2">
            <a:extLst>
              <a:ext uri="{FF2B5EF4-FFF2-40B4-BE49-F238E27FC236}">
                <a16:creationId xmlns:a16="http://schemas.microsoft.com/office/drawing/2014/main" id="{6559E1D4-7762-6756-71E0-ECF26D7D19F4}"/>
              </a:ext>
            </a:extLst>
          </p:cNvPr>
          <p:cNvSpPr txBox="1"/>
          <p:nvPr/>
        </p:nvSpPr>
        <p:spPr>
          <a:xfrm>
            <a:off x="311700" y="646641"/>
            <a:ext cx="8509571" cy="338554"/>
          </a:xfrm>
          <a:prstGeom prst="rect">
            <a:avLst/>
          </a:prstGeom>
          <a:noFill/>
        </p:spPr>
        <p:txBody>
          <a:bodyPr wrap="square" rtlCol="0">
            <a:spAutoFit/>
          </a:bodyPr>
          <a:lstStyle/>
          <a:p>
            <a:r>
              <a:rPr lang="en-US" sz="1600" b="1" dirty="0"/>
              <a:t>Data Train/Test Split</a:t>
            </a:r>
          </a:p>
        </p:txBody>
      </p:sp>
      <p:pic>
        <p:nvPicPr>
          <p:cNvPr id="7" name="Picture 6">
            <a:extLst>
              <a:ext uri="{FF2B5EF4-FFF2-40B4-BE49-F238E27FC236}">
                <a16:creationId xmlns:a16="http://schemas.microsoft.com/office/drawing/2014/main" id="{8D52F5AD-F222-3A92-8BA7-4BE0B7881113}"/>
              </a:ext>
            </a:extLst>
          </p:cNvPr>
          <p:cNvPicPr>
            <a:picLocks noChangeAspect="1"/>
          </p:cNvPicPr>
          <p:nvPr/>
        </p:nvPicPr>
        <p:blipFill rotWithShape="1">
          <a:blip r:embed="rId4"/>
          <a:srcRect l="18647" t="32080" r="41128" b="53350"/>
          <a:stretch/>
        </p:blipFill>
        <p:spPr>
          <a:xfrm>
            <a:off x="311700" y="985195"/>
            <a:ext cx="4343097" cy="884856"/>
          </a:xfrm>
          <a:prstGeom prst="rect">
            <a:avLst/>
          </a:prstGeom>
        </p:spPr>
      </p:pic>
      <p:sp>
        <p:nvSpPr>
          <p:cNvPr id="9" name="TextBox 8">
            <a:extLst>
              <a:ext uri="{FF2B5EF4-FFF2-40B4-BE49-F238E27FC236}">
                <a16:creationId xmlns:a16="http://schemas.microsoft.com/office/drawing/2014/main" id="{D005C482-8016-2278-49C0-C433A465FA58}"/>
              </a:ext>
            </a:extLst>
          </p:cNvPr>
          <p:cNvSpPr txBox="1"/>
          <p:nvPr/>
        </p:nvSpPr>
        <p:spPr>
          <a:xfrm>
            <a:off x="311699" y="2048923"/>
            <a:ext cx="8509571" cy="338554"/>
          </a:xfrm>
          <a:prstGeom prst="rect">
            <a:avLst/>
          </a:prstGeom>
          <a:noFill/>
        </p:spPr>
        <p:txBody>
          <a:bodyPr wrap="square" rtlCol="0">
            <a:spAutoFit/>
          </a:bodyPr>
          <a:lstStyle/>
          <a:p>
            <a:r>
              <a:rPr lang="en-US" sz="1600" b="1" dirty="0"/>
              <a:t>Feature Scaling (Normalization)</a:t>
            </a:r>
          </a:p>
        </p:txBody>
      </p:sp>
      <p:pic>
        <p:nvPicPr>
          <p:cNvPr id="12" name="Picture 11">
            <a:extLst>
              <a:ext uri="{FF2B5EF4-FFF2-40B4-BE49-F238E27FC236}">
                <a16:creationId xmlns:a16="http://schemas.microsoft.com/office/drawing/2014/main" id="{3E17BA35-CDAF-EE3D-A83E-6FEFFAA3C0DC}"/>
              </a:ext>
            </a:extLst>
          </p:cNvPr>
          <p:cNvPicPr>
            <a:picLocks noChangeAspect="1"/>
          </p:cNvPicPr>
          <p:nvPr/>
        </p:nvPicPr>
        <p:blipFill rotWithShape="1">
          <a:blip r:embed="rId5"/>
          <a:srcRect l="18271" t="36357" b="29156"/>
          <a:stretch/>
        </p:blipFill>
        <p:spPr>
          <a:xfrm>
            <a:off x="311700" y="2384506"/>
            <a:ext cx="7473329" cy="1773799"/>
          </a:xfrm>
          <a:prstGeom prst="rect">
            <a:avLst/>
          </a:prstGeom>
        </p:spPr>
      </p:pic>
    </p:spTree>
    <p:extLst>
      <p:ext uri="{BB962C8B-B14F-4D97-AF65-F5344CB8AC3E}">
        <p14:creationId xmlns:p14="http://schemas.microsoft.com/office/powerpoint/2010/main" val="2892138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a:latin typeface="Roboto"/>
                <a:ea typeface="Roboto"/>
                <a:cs typeface="Roboto"/>
                <a:sym typeface="Roboto"/>
              </a:rPr>
              <a:t>Build an Automated Resignation Behavior Prediction using Machine Learning</a:t>
            </a:r>
            <a:endParaRPr sz="1798" b="1">
              <a:latin typeface="Roboto"/>
              <a:ea typeface="Roboto"/>
              <a:cs typeface="Roboto"/>
              <a:sym typeface="Roboto"/>
            </a:endParaRPr>
          </a:p>
          <a:p>
            <a:pPr marL="0" lvl="0" indent="0" algn="ctr" rtl="0">
              <a:spcBef>
                <a:spcPts val="0"/>
              </a:spcBef>
              <a:spcAft>
                <a:spcPts val="0"/>
              </a:spcAft>
              <a:buSzPts val="990"/>
              <a:buNone/>
            </a:pPr>
            <a:endParaRPr sz="1798" b="1">
              <a:latin typeface="Roboto"/>
              <a:ea typeface="Roboto"/>
              <a:cs typeface="Roboto"/>
              <a:sym typeface="Roboto"/>
            </a:endParaRPr>
          </a:p>
        </p:txBody>
      </p:sp>
      <p:sp>
        <p:nvSpPr>
          <p:cNvPr id="2" name="Google Shape;115;p27">
            <a:extLst>
              <a:ext uri="{FF2B5EF4-FFF2-40B4-BE49-F238E27FC236}">
                <a16:creationId xmlns:a16="http://schemas.microsoft.com/office/drawing/2014/main" id="{5EDA60C2-E2E0-90D7-8F6D-0936B15DF5A9}"/>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3" name="TextBox 2">
            <a:extLst>
              <a:ext uri="{FF2B5EF4-FFF2-40B4-BE49-F238E27FC236}">
                <a16:creationId xmlns:a16="http://schemas.microsoft.com/office/drawing/2014/main" id="{6559E1D4-7762-6756-71E0-ECF26D7D19F4}"/>
              </a:ext>
            </a:extLst>
          </p:cNvPr>
          <p:cNvSpPr txBox="1"/>
          <p:nvPr/>
        </p:nvSpPr>
        <p:spPr>
          <a:xfrm>
            <a:off x="311700" y="646641"/>
            <a:ext cx="8509571" cy="338554"/>
          </a:xfrm>
          <a:prstGeom prst="rect">
            <a:avLst/>
          </a:prstGeom>
          <a:noFill/>
        </p:spPr>
        <p:txBody>
          <a:bodyPr wrap="square" rtlCol="0">
            <a:spAutoFit/>
          </a:bodyPr>
          <a:lstStyle/>
          <a:p>
            <a:r>
              <a:rPr lang="en-US" sz="1600" b="1" dirty="0"/>
              <a:t>SMOTE</a:t>
            </a:r>
          </a:p>
        </p:txBody>
      </p:sp>
      <p:pic>
        <p:nvPicPr>
          <p:cNvPr id="5" name="Picture 4">
            <a:extLst>
              <a:ext uri="{FF2B5EF4-FFF2-40B4-BE49-F238E27FC236}">
                <a16:creationId xmlns:a16="http://schemas.microsoft.com/office/drawing/2014/main" id="{D289E2C0-3F30-03A7-916E-0BCFDA1D230A}"/>
              </a:ext>
            </a:extLst>
          </p:cNvPr>
          <p:cNvPicPr>
            <a:picLocks noChangeAspect="1"/>
          </p:cNvPicPr>
          <p:nvPr/>
        </p:nvPicPr>
        <p:blipFill rotWithShape="1">
          <a:blip r:embed="rId4"/>
          <a:srcRect l="16765" t="15295" r="49081" b="51895"/>
          <a:stretch/>
        </p:blipFill>
        <p:spPr>
          <a:xfrm>
            <a:off x="372212" y="1027312"/>
            <a:ext cx="3426582" cy="1851635"/>
          </a:xfrm>
          <a:prstGeom prst="rect">
            <a:avLst/>
          </a:prstGeom>
        </p:spPr>
      </p:pic>
      <p:sp>
        <p:nvSpPr>
          <p:cNvPr id="6" name="TextBox 5">
            <a:extLst>
              <a:ext uri="{FF2B5EF4-FFF2-40B4-BE49-F238E27FC236}">
                <a16:creationId xmlns:a16="http://schemas.microsoft.com/office/drawing/2014/main" id="{08AEBC87-5871-EE50-CBA6-BCB6399681D7}"/>
              </a:ext>
            </a:extLst>
          </p:cNvPr>
          <p:cNvSpPr txBox="1"/>
          <p:nvPr/>
        </p:nvSpPr>
        <p:spPr>
          <a:xfrm>
            <a:off x="4090350" y="646641"/>
            <a:ext cx="8509571" cy="338554"/>
          </a:xfrm>
          <a:prstGeom prst="rect">
            <a:avLst/>
          </a:prstGeom>
          <a:noFill/>
        </p:spPr>
        <p:txBody>
          <a:bodyPr wrap="square" rtlCol="0">
            <a:spAutoFit/>
          </a:bodyPr>
          <a:lstStyle/>
          <a:p>
            <a:r>
              <a:rPr lang="en-US" sz="1600" b="1" dirty="0"/>
              <a:t>Modeling Stage</a:t>
            </a:r>
          </a:p>
        </p:txBody>
      </p:sp>
      <p:sp>
        <p:nvSpPr>
          <p:cNvPr id="8" name="TextBox 7">
            <a:extLst>
              <a:ext uri="{FF2B5EF4-FFF2-40B4-BE49-F238E27FC236}">
                <a16:creationId xmlns:a16="http://schemas.microsoft.com/office/drawing/2014/main" id="{F67766CF-62C3-D0A4-D1F6-5628B3920FB3}"/>
              </a:ext>
            </a:extLst>
          </p:cNvPr>
          <p:cNvSpPr txBox="1"/>
          <p:nvPr/>
        </p:nvSpPr>
        <p:spPr>
          <a:xfrm>
            <a:off x="4090349" y="1027312"/>
            <a:ext cx="4730921" cy="2123658"/>
          </a:xfrm>
          <a:prstGeom prst="rect">
            <a:avLst/>
          </a:prstGeom>
          <a:noFill/>
        </p:spPr>
        <p:txBody>
          <a:bodyPr wrap="square" rtlCol="0">
            <a:spAutoFit/>
          </a:bodyPr>
          <a:lstStyle/>
          <a:p>
            <a:pPr algn="just"/>
            <a:r>
              <a:rPr lang="en-US" sz="1200" dirty="0">
                <a:solidFill>
                  <a:srgbClr val="212121"/>
                </a:solidFill>
                <a:latin typeface="Roboto" panose="02000000000000000000" pitchFamily="2" charset="0"/>
              </a:rPr>
              <a:t>Metrics yang </a:t>
            </a:r>
            <a:r>
              <a:rPr lang="en-US" sz="1200" dirty="0" err="1">
                <a:solidFill>
                  <a:srgbClr val="212121"/>
                </a:solidFill>
                <a:latin typeface="Roboto" panose="02000000000000000000" pitchFamily="2" charset="0"/>
              </a:rPr>
              <a:t>akan</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kita</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gunakan</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untuk</a:t>
            </a:r>
            <a:r>
              <a:rPr lang="en-US" sz="1200" dirty="0">
                <a:solidFill>
                  <a:srgbClr val="212121"/>
                </a:solidFill>
                <a:latin typeface="Roboto" panose="02000000000000000000" pitchFamily="2" charset="0"/>
              </a:rPr>
              <a:t> modeling </a:t>
            </a:r>
            <a:r>
              <a:rPr lang="en-US" sz="1200" dirty="0" err="1">
                <a:solidFill>
                  <a:srgbClr val="212121"/>
                </a:solidFill>
                <a:latin typeface="Roboto" panose="02000000000000000000" pitchFamily="2" charset="0"/>
              </a:rPr>
              <a:t>kasus</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ini</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adalah</a:t>
            </a:r>
            <a:r>
              <a:rPr lang="en-US" sz="1200" dirty="0">
                <a:solidFill>
                  <a:srgbClr val="212121"/>
                </a:solidFill>
                <a:latin typeface="Roboto" panose="02000000000000000000" pitchFamily="2" charset="0"/>
              </a:rPr>
              <a:t> ROC AUC </a:t>
            </a:r>
            <a:r>
              <a:rPr lang="en-US" sz="1200" dirty="0" err="1">
                <a:solidFill>
                  <a:srgbClr val="212121"/>
                </a:solidFill>
                <a:latin typeface="Roboto" panose="02000000000000000000" pitchFamily="2" charset="0"/>
              </a:rPr>
              <a:t>yaitu</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mengukur</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kapabilitas</a:t>
            </a:r>
            <a:r>
              <a:rPr lang="en-US" sz="1200" dirty="0">
                <a:solidFill>
                  <a:srgbClr val="212121"/>
                </a:solidFill>
                <a:latin typeface="Roboto" panose="02000000000000000000" pitchFamily="2" charset="0"/>
              </a:rPr>
              <a:t> model </a:t>
            </a:r>
            <a:r>
              <a:rPr lang="en-US" sz="1200" dirty="0" err="1">
                <a:solidFill>
                  <a:srgbClr val="212121"/>
                </a:solidFill>
                <a:latin typeface="Roboto" panose="02000000000000000000" pitchFamily="2" charset="0"/>
              </a:rPr>
              <a:t>dalam</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membedakan</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kelas</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positif</a:t>
            </a:r>
            <a:r>
              <a:rPr lang="en-US" sz="1200" dirty="0">
                <a:solidFill>
                  <a:srgbClr val="212121"/>
                </a:solidFill>
                <a:latin typeface="Roboto" panose="02000000000000000000" pitchFamily="2" charset="0"/>
              </a:rPr>
              <a:t> dan </a:t>
            </a:r>
            <a:r>
              <a:rPr lang="en-US" sz="1200" dirty="0" err="1">
                <a:solidFill>
                  <a:srgbClr val="212121"/>
                </a:solidFill>
                <a:latin typeface="Roboto" panose="02000000000000000000" pitchFamily="2" charset="0"/>
              </a:rPr>
              <a:t>negatif</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karena</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baik</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dalam</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memprediksi</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ketepatan</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kelas</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positif</a:t>
            </a:r>
            <a:r>
              <a:rPr lang="en-US" sz="1200" dirty="0">
                <a:solidFill>
                  <a:srgbClr val="212121"/>
                </a:solidFill>
                <a:latin typeface="Roboto" panose="02000000000000000000" pitchFamily="2" charset="0"/>
              </a:rPr>
              <a:t> dan </a:t>
            </a:r>
            <a:r>
              <a:rPr lang="en-US" sz="1200" dirty="0" err="1">
                <a:solidFill>
                  <a:srgbClr val="212121"/>
                </a:solidFill>
                <a:latin typeface="Roboto" panose="02000000000000000000" pitchFamily="2" charset="0"/>
              </a:rPr>
              <a:t>negatif</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adalah</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sama</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pentingnya</a:t>
            </a:r>
            <a:r>
              <a:rPr lang="en-US" sz="1200" dirty="0">
                <a:solidFill>
                  <a:srgbClr val="212121"/>
                </a:solidFill>
                <a:latin typeface="Roboto" panose="02000000000000000000" pitchFamily="2" charset="0"/>
              </a:rPr>
              <a:t>.</a:t>
            </a:r>
          </a:p>
          <a:p>
            <a:pPr algn="just"/>
            <a:endParaRPr lang="en-US" sz="1200" dirty="0">
              <a:solidFill>
                <a:srgbClr val="212121"/>
              </a:solidFill>
              <a:latin typeface="Roboto" panose="02000000000000000000" pitchFamily="2" charset="0"/>
            </a:endParaRPr>
          </a:p>
          <a:p>
            <a:pPr algn="just"/>
            <a:r>
              <a:rPr lang="en-US" sz="1200" dirty="0">
                <a:solidFill>
                  <a:srgbClr val="212121"/>
                </a:solidFill>
                <a:latin typeface="Roboto" panose="02000000000000000000" pitchFamily="2" charset="0"/>
              </a:rPr>
              <a:t>Ketika </a:t>
            </a:r>
            <a:r>
              <a:rPr lang="en-US" sz="1200" dirty="0" err="1">
                <a:solidFill>
                  <a:srgbClr val="212121"/>
                </a:solidFill>
                <a:latin typeface="Roboto" panose="02000000000000000000" pitchFamily="2" charset="0"/>
              </a:rPr>
              <a:t>perusahaan</a:t>
            </a:r>
            <a:r>
              <a:rPr lang="en-US" sz="1200" dirty="0">
                <a:solidFill>
                  <a:srgbClr val="212121"/>
                </a:solidFill>
                <a:latin typeface="Roboto" panose="02000000000000000000" pitchFamily="2" charset="0"/>
              </a:rPr>
              <a:t> salah </a:t>
            </a:r>
            <a:r>
              <a:rPr lang="en-US" sz="1200" dirty="0" err="1">
                <a:solidFill>
                  <a:srgbClr val="212121"/>
                </a:solidFill>
                <a:latin typeface="Roboto" panose="02000000000000000000" pitchFamily="2" charset="0"/>
              </a:rPr>
              <a:t>dalam</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memprediksi</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suatu</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karyawan</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berpotensi</a:t>
            </a:r>
            <a:r>
              <a:rPr lang="en-US" sz="1200" dirty="0">
                <a:solidFill>
                  <a:srgbClr val="212121"/>
                </a:solidFill>
                <a:latin typeface="Roboto" panose="02000000000000000000" pitchFamily="2" charset="0"/>
              </a:rPr>
              <a:t> resign </a:t>
            </a:r>
            <a:r>
              <a:rPr lang="en-US" sz="1200" dirty="0" err="1">
                <a:solidFill>
                  <a:srgbClr val="212121"/>
                </a:solidFill>
                <a:latin typeface="Roboto" panose="02000000000000000000" pitchFamily="2" charset="0"/>
              </a:rPr>
              <a:t>namun</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nyatanya</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tidak</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maka</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perusahaan</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telah</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rugi</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dalam</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hal</a:t>
            </a:r>
            <a:r>
              <a:rPr lang="en-US" sz="1200" dirty="0">
                <a:solidFill>
                  <a:srgbClr val="212121"/>
                </a:solidFill>
                <a:latin typeface="Roboto" panose="02000000000000000000" pitchFamily="2" charset="0"/>
              </a:rPr>
              <a:t> resource (</a:t>
            </a:r>
            <a:r>
              <a:rPr lang="en-US" sz="1200" dirty="0" err="1">
                <a:solidFill>
                  <a:srgbClr val="212121"/>
                </a:solidFill>
                <a:latin typeface="Roboto" panose="02000000000000000000" pitchFamily="2" charset="0"/>
              </a:rPr>
              <a:t>waktu</a:t>
            </a:r>
            <a:r>
              <a:rPr lang="en-US" sz="1200" dirty="0">
                <a:solidFill>
                  <a:srgbClr val="212121"/>
                </a:solidFill>
                <a:latin typeface="Roboto" panose="02000000000000000000" pitchFamily="2" charset="0"/>
              </a:rPr>
              <a:t> dan uang) </a:t>
            </a:r>
            <a:r>
              <a:rPr lang="en-US" sz="1200" dirty="0" err="1">
                <a:solidFill>
                  <a:srgbClr val="212121"/>
                </a:solidFill>
                <a:latin typeface="Roboto" panose="02000000000000000000" pitchFamily="2" charset="0"/>
              </a:rPr>
              <a:t>untuk</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mempertahankan</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karyawan</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tersebut</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Sebaliknya</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jika</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perusahaan</a:t>
            </a:r>
            <a:r>
              <a:rPr lang="en-US" sz="1200" dirty="0">
                <a:solidFill>
                  <a:srgbClr val="212121"/>
                </a:solidFill>
                <a:latin typeface="Roboto" panose="02000000000000000000" pitchFamily="2" charset="0"/>
              </a:rPr>
              <a:t> salah </a:t>
            </a:r>
            <a:r>
              <a:rPr lang="en-US" sz="1200" dirty="0" err="1">
                <a:solidFill>
                  <a:srgbClr val="212121"/>
                </a:solidFill>
                <a:latin typeface="Roboto" panose="02000000000000000000" pitchFamily="2" charset="0"/>
              </a:rPr>
              <a:t>dalam</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memprediksi</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suatu</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karyawan</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tidak</a:t>
            </a:r>
            <a:r>
              <a:rPr lang="en-US" sz="1200" dirty="0">
                <a:solidFill>
                  <a:srgbClr val="212121"/>
                </a:solidFill>
                <a:latin typeface="Roboto" panose="02000000000000000000" pitchFamily="2" charset="0"/>
              </a:rPr>
              <a:t> resign </a:t>
            </a:r>
            <a:r>
              <a:rPr lang="en-US" sz="1200" dirty="0" err="1">
                <a:solidFill>
                  <a:srgbClr val="212121"/>
                </a:solidFill>
                <a:latin typeface="Roboto" panose="02000000000000000000" pitchFamily="2" charset="0"/>
              </a:rPr>
              <a:t>namun</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nyatanya</a:t>
            </a:r>
            <a:r>
              <a:rPr lang="en-US" sz="1200" dirty="0">
                <a:solidFill>
                  <a:srgbClr val="212121"/>
                </a:solidFill>
                <a:latin typeface="Roboto" panose="02000000000000000000" pitchFamily="2" charset="0"/>
              </a:rPr>
              <a:t> resign, </a:t>
            </a:r>
            <a:r>
              <a:rPr lang="en-US" sz="1200" dirty="0" err="1">
                <a:solidFill>
                  <a:srgbClr val="212121"/>
                </a:solidFill>
                <a:latin typeface="Roboto" panose="02000000000000000000" pitchFamily="2" charset="0"/>
              </a:rPr>
              <a:t>maka</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perusahaan</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berpotensi</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kehilangan</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karyawan</a:t>
            </a:r>
            <a:r>
              <a:rPr lang="en-US" sz="1200" dirty="0">
                <a:solidFill>
                  <a:srgbClr val="212121"/>
                </a:solidFill>
                <a:latin typeface="Roboto" panose="02000000000000000000" pitchFamily="2" charset="0"/>
              </a:rPr>
              <a:t> yang </a:t>
            </a:r>
            <a:r>
              <a:rPr lang="en-US" sz="1200" dirty="0" err="1">
                <a:solidFill>
                  <a:srgbClr val="212121"/>
                </a:solidFill>
                <a:latin typeface="Roboto" panose="02000000000000000000" pitchFamily="2" charset="0"/>
              </a:rPr>
              <a:t>bagus</a:t>
            </a:r>
            <a:r>
              <a:rPr lang="en-US" sz="1200" dirty="0">
                <a:solidFill>
                  <a:srgbClr val="212121"/>
                </a:solidFill>
                <a:latin typeface="Roboto" panose="02000000000000000000" pitchFamily="2" charset="0"/>
              </a:rPr>
              <a:t>.</a:t>
            </a:r>
            <a:endParaRPr lang="en-ID" sz="1200" dirty="0">
              <a:solidFill>
                <a:srgbClr val="212121"/>
              </a:solidFill>
              <a:latin typeface="Roboto" panose="02000000000000000000" pitchFamily="2" charset="0"/>
            </a:endParaRPr>
          </a:p>
        </p:txBody>
      </p:sp>
    </p:spTree>
    <p:extLst>
      <p:ext uri="{BB962C8B-B14F-4D97-AF65-F5344CB8AC3E}">
        <p14:creationId xmlns:p14="http://schemas.microsoft.com/office/powerpoint/2010/main" val="3266839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385851"/>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dirty="0">
                <a:solidFill>
                  <a:schemeClr val="dk1"/>
                </a:solidFill>
                <a:latin typeface="Dosis"/>
                <a:ea typeface="Dosis"/>
                <a:cs typeface="Dosis"/>
                <a:sym typeface="Dosis"/>
              </a:rPr>
              <a:t>“Sumber daya manusia (SDM) adalah aset utama yang perlu dikelola dengan baik oleh perusahaan agar tujuan bisnis dapat tercapai dengan efektif dan efisien. Pada kesempatan kali ini, kita akan menghadapi sebuah permasalahan tentang sumber daya manusia yang ada di perusahaan. Fokus kita adalah untuk mengetahui bagaimana cara menjaga karyawan agar tetap bertahan di perusahaan yang ada saat ini yang dapat mengakibatkan bengkaknya biaya untuk rekrutmen karyawan serta pelatihan untuk mereka yang baru masuk. Dengan mengetahui faktor utama yang menyebabkan karyawan tidak merasa, perusahaan dapat segera menanggulanginya dengan membuat program-program yang relevan dengan permasalahan karyawan. “</a:t>
            </a:r>
            <a:endParaRPr dirty="0">
              <a:solidFill>
                <a:schemeClr val="dk1"/>
              </a:solidFill>
              <a:latin typeface="Dosis"/>
              <a:ea typeface="Dosis"/>
              <a:cs typeface="Dosis"/>
              <a:sym typeface="Dosis"/>
            </a:endParaRPr>
          </a:p>
          <a:p>
            <a:pPr marL="0" lvl="0" indent="0" algn="just" rtl="0">
              <a:spcBef>
                <a:spcPts val="1200"/>
              </a:spcBef>
              <a:spcAft>
                <a:spcPts val="1200"/>
              </a:spcAft>
              <a:buNone/>
            </a:pPr>
            <a:endParaRPr dirty="0">
              <a:solidFill>
                <a:schemeClr val="dk1"/>
              </a:solidFill>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a:latin typeface="Roboto"/>
                <a:ea typeface="Roboto"/>
                <a:cs typeface="Roboto"/>
                <a:sym typeface="Roboto"/>
              </a:rPr>
              <a:t>Build an Automated Resignation Behavior Prediction using Machine Learning</a:t>
            </a:r>
            <a:endParaRPr sz="1798" b="1">
              <a:latin typeface="Roboto"/>
              <a:ea typeface="Roboto"/>
              <a:cs typeface="Roboto"/>
              <a:sym typeface="Roboto"/>
            </a:endParaRPr>
          </a:p>
          <a:p>
            <a:pPr marL="0" lvl="0" indent="0" algn="ctr" rtl="0">
              <a:spcBef>
                <a:spcPts val="0"/>
              </a:spcBef>
              <a:spcAft>
                <a:spcPts val="0"/>
              </a:spcAft>
              <a:buSzPts val="990"/>
              <a:buNone/>
            </a:pPr>
            <a:endParaRPr sz="1798" b="1">
              <a:latin typeface="Roboto"/>
              <a:ea typeface="Roboto"/>
              <a:cs typeface="Roboto"/>
              <a:sym typeface="Roboto"/>
            </a:endParaRPr>
          </a:p>
        </p:txBody>
      </p:sp>
      <p:sp>
        <p:nvSpPr>
          <p:cNvPr id="2" name="Google Shape;115;p27">
            <a:extLst>
              <a:ext uri="{FF2B5EF4-FFF2-40B4-BE49-F238E27FC236}">
                <a16:creationId xmlns:a16="http://schemas.microsoft.com/office/drawing/2014/main" id="{5EDA60C2-E2E0-90D7-8F6D-0936B15DF5A9}"/>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pic>
        <p:nvPicPr>
          <p:cNvPr id="7" name="Picture 6">
            <a:extLst>
              <a:ext uri="{FF2B5EF4-FFF2-40B4-BE49-F238E27FC236}">
                <a16:creationId xmlns:a16="http://schemas.microsoft.com/office/drawing/2014/main" id="{E94BEEA0-6726-B127-CD11-DAB3233DC1CD}"/>
              </a:ext>
            </a:extLst>
          </p:cNvPr>
          <p:cNvPicPr>
            <a:picLocks noChangeAspect="1"/>
          </p:cNvPicPr>
          <p:nvPr/>
        </p:nvPicPr>
        <p:blipFill rotWithShape="1">
          <a:blip r:embed="rId4"/>
          <a:srcRect l="16765" t="11241" r="61544" b="57779"/>
          <a:stretch/>
        </p:blipFill>
        <p:spPr>
          <a:xfrm>
            <a:off x="356346" y="888945"/>
            <a:ext cx="1983441" cy="1593476"/>
          </a:xfrm>
          <a:prstGeom prst="rect">
            <a:avLst/>
          </a:prstGeom>
        </p:spPr>
      </p:pic>
      <p:sp>
        <p:nvSpPr>
          <p:cNvPr id="9" name="TextBox 8">
            <a:extLst>
              <a:ext uri="{FF2B5EF4-FFF2-40B4-BE49-F238E27FC236}">
                <a16:creationId xmlns:a16="http://schemas.microsoft.com/office/drawing/2014/main" id="{19892B61-2468-0FA2-3BF9-CE81C0569511}"/>
              </a:ext>
            </a:extLst>
          </p:cNvPr>
          <p:cNvSpPr txBox="1"/>
          <p:nvPr/>
        </p:nvSpPr>
        <p:spPr>
          <a:xfrm>
            <a:off x="278083" y="548952"/>
            <a:ext cx="8509571" cy="338554"/>
          </a:xfrm>
          <a:prstGeom prst="rect">
            <a:avLst/>
          </a:prstGeom>
          <a:noFill/>
        </p:spPr>
        <p:txBody>
          <a:bodyPr wrap="square" rtlCol="0">
            <a:spAutoFit/>
          </a:bodyPr>
          <a:lstStyle/>
          <a:p>
            <a:r>
              <a:rPr lang="en-US" sz="1600" b="1" dirty="0"/>
              <a:t>Modeling Stage</a:t>
            </a:r>
          </a:p>
        </p:txBody>
      </p:sp>
      <p:pic>
        <p:nvPicPr>
          <p:cNvPr id="11" name="Picture 10">
            <a:extLst>
              <a:ext uri="{FF2B5EF4-FFF2-40B4-BE49-F238E27FC236}">
                <a16:creationId xmlns:a16="http://schemas.microsoft.com/office/drawing/2014/main" id="{EE2F987E-3ADF-FF14-378C-DB34579371D1}"/>
              </a:ext>
            </a:extLst>
          </p:cNvPr>
          <p:cNvPicPr>
            <a:picLocks noChangeAspect="1"/>
          </p:cNvPicPr>
          <p:nvPr/>
        </p:nvPicPr>
        <p:blipFill rotWithShape="1">
          <a:blip r:embed="rId5"/>
          <a:srcRect l="16471" t="16732" r="62794" b="50000"/>
          <a:stretch/>
        </p:blipFill>
        <p:spPr>
          <a:xfrm>
            <a:off x="2991970" y="860612"/>
            <a:ext cx="1896035" cy="1711138"/>
          </a:xfrm>
          <a:prstGeom prst="rect">
            <a:avLst/>
          </a:prstGeom>
        </p:spPr>
      </p:pic>
      <p:pic>
        <p:nvPicPr>
          <p:cNvPr id="13" name="Picture 12">
            <a:extLst>
              <a:ext uri="{FF2B5EF4-FFF2-40B4-BE49-F238E27FC236}">
                <a16:creationId xmlns:a16="http://schemas.microsoft.com/office/drawing/2014/main" id="{0389B501-F98C-7B13-0753-3CA4F3B6BD01}"/>
              </a:ext>
            </a:extLst>
          </p:cNvPr>
          <p:cNvPicPr>
            <a:picLocks noChangeAspect="1"/>
          </p:cNvPicPr>
          <p:nvPr/>
        </p:nvPicPr>
        <p:blipFill rotWithShape="1">
          <a:blip r:embed="rId6"/>
          <a:srcRect l="17427" t="27059" r="61838" b="41961"/>
          <a:stretch/>
        </p:blipFill>
        <p:spPr>
          <a:xfrm>
            <a:off x="5433898" y="888945"/>
            <a:ext cx="2002325" cy="1682805"/>
          </a:xfrm>
          <a:prstGeom prst="rect">
            <a:avLst/>
          </a:prstGeom>
        </p:spPr>
      </p:pic>
      <p:sp>
        <p:nvSpPr>
          <p:cNvPr id="15" name="TextBox 14">
            <a:extLst>
              <a:ext uri="{FF2B5EF4-FFF2-40B4-BE49-F238E27FC236}">
                <a16:creationId xmlns:a16="http://schemas.microsoft.com/office/drawing/2014/main" id="{536C41A6-2948-BA1D-A280-5C120DBC36AA}"/>
              </a:ext>
            </a:extLst>
          </p:cNvPr>
          <p:cNvSpPr txBox="1"/>
          <p:nvPr/>
        </p:nvSpPr>
        <p:spPr>
          <a:xfrm>
            <a:off x="317214" y="2660826"/>
            <a:ext cx="8509571" cy="338554"/>
          </a:xfrm>
          <a:prstGeom prst="rect">
            <a:avLst/>
          </a:prstGeom>
          <a:noFill/>
        </p:spPr>
        <p:txBody>
          <a:bodyPr wrap="square" rtlCol="0">
            <a:spAutoFit/>
          </a:bodyPr>
          <a:lstStyle/>
          <a:p>
            <a:r>
              <a:rPr lang="en-US" sz="1600" b="1" dirty="0"/>
              <a:t>Hyperparameter Tuning (Random  Forest)</a:t>
            </a:r>
          </a:p>
        </p:txBody>
      </p:sp>
      <p:pic>
        <p:nvPicPr>
          <p:cNvPr id="17" name="Picture 16">
            <a:extLst>
              <a:ext uri="{FF2B5EF4-FFF2-40B4-BE49-F238E27FC236}">
                <a16:creationId xmlns:a16="http://schemas.microsoft.com/office/drawing/2014/main" id="{766BDD58-1A7F-014F-358A-03E2C7B0378C}"/>
              </a:ext>
            </a:extLst>
          </p:cNvPr>
          <p:cNvPicPr>
            <a:picLocks noChangeAspect="1"/>
          </p:cNvPicPr>
          <p:nvPr/>
        </p:nvPicPr>
        <p:blipFill rotWithShape="1">
          <a:blip r:embed="rId7"/>
          <a:srcRect l="16765" t="14509" r="29338" b="28889"/>
          <a:stretch/>
        </p:blipFill>
        <p:spPr>
          <a:xfrm>
            <a:off x="356347" y="2995600"/>
            <a:ext cx="3617260" cy="2086475"/>
          </a:xfrm>
          <a:prstGeom prst="rect">
            <a:avLst/>
          </a:prstGeom>
        </p:spPr>
      </p:pic>
      <p:pic>
        <p:nvPicPr>
          <p:cNvPr id="19" name="Picture 18">
            <a:extLst>
              <a:ext uri="{FF2B5EF4-FFF2-40B4-BE49-F238E27FC236}">
                <a16:creationId xmlns:a16="http://schemas.microsoft.com/office/drawing/2014/main" id="{CC1B6391-E374-1CFF-6C5E-5E98A3666CAC}"/>
              </a:ext>
            </a:extLst>
          </p:cNvPr>
          <p:cNvPicPr>
            <a:picLocks noChangeAspect="1"/>
          </p:cNvPicPr>
          <p:nvPr/>
        </p:nvPicPr>
        <p:blipFill rotWithShape="1">
          <a:blip r:embed="rId8"/>
          <a:srcRect l="18787" t="56508" r="32132" b="16359"/>
          <a:stretch/>
        </p:blipFill>
        <p:spPr>
          <a:xfrm>
            <a:off x="4995581" y="2995600"/>
            <a:ext cx="4074459" cy="1395573"/>
          </a:xfrm>
          <a:prstGeom prst="rect">
            <a:avLst/>
          </a:prstGeom>
        </p:spPr>
      </p:pic>
      <p:sp>
        <p:nvSpPr>
          <p:cNvPr id="20" name="Arrow: Right 19">
            <a:extLst>
              <a:ext uri="{FF2B5EF4-FFF2-40B4-BE49-F238E27FC236}">
                <a16:creationId xmlns:a16="http://schemas.microsoft.com/office/drawing/2014/main" id="{0FD81291-4339-04A2-B1CB-55D604F183B4}"/>
              </a:ext>
            </a:extLst>
          </p:cNvPr>
          <p:cNvSpPr/>
          <p:nvPr/>
        </p:nvSpPr>
        <p:spPr>
          <a:xfrm>
            <a:off x="4208929" y="3610534"/>
            <a:ext cx="605118" cy="242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976593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a:latin typeface="Roboto"/>
                <a:ea typeface="Roboto"/>
                <a:cs typeface="Roboto"/>
                <a:sym typeface="Roboto"/>
              </a:rPr>
              <a:t>Build an Automated Resignation Behavior Prediction using Machine Learning</a:t>
            </a:r>
            <a:endParaRPr sz="1798" b="1">
              <a:latin typeface="Roboto"/>
              <a:ea typeface="Roboto"/>
              <a:cs typeface="Roboto"/>
              <a:sym typeface="Roboto"/>
            </a:endParaRPr>
          </a:p>
          <a:p>
            <a:pPr marL="0" lvl="0" indent="0" algn="ctr" rtl="0">
              <a:spcBef>
                <a:spcPts val="0"/>
              </a:spcBef>
              <a:spcAft>
                <a:spcPts val="0"/>
              </a:spcAft>
              <a:buSzPts val="990"/>
              <a:buNone/>
            </a:pPr>
            <a:endParaRPr sz="1798" b="1">
              <a:latin typeface="Roboto"/>
              <a:ea typeface="Roboto"/>
              <a:cs typeface="Roboto"/>
              <a:sym typeface="Roboto"/>
            </a:endParaRPr>
          </a:p>
        </p:txBody>
      </p:sp>
      <p:sp>
        <p:nvSpPr>
          <p:cNvPr id="2" name="Google Shape;115;p27">
            <a:extLst>
              <a:ext uri="{FF2B5EF4-FFF2-40B4-BE49-F238E27FC236}">
                <a16:creationId xmlns:a16="http://schemas.microsoft.com/office/drawing/2014/main" id="{5EDA60C2-E2E0-90D7-8F6D-0936B15DF5A9}"/>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9" name="TextBox 8">
            <a:extLst>
              <a:ext uri="{FF2B5EF4-FFF2-40B4-BE49-F238E27FC236}">
                <a16:creationId xmlns:a16="http://schemas.microsoft.com/office/drawing/2014/main" id="{19892B61-2468-0FA2-3BF9-CE81C0569511}"/>
              </a:ext>
            </a:extLst>
          </p:cNvPr>
          <p:cNvSpPr txBox="1"/>
          <p:nvPr/>
        </p:nvSpPr>
        <p:spPr>
          <a:xfrm>
            <a:off x="278083" y="548952"/>
            <a:ext cx="8509571" cy="338554"/>
          </a:xfrm>
          <a:prstGeom prst="rect">
            <a:avLst/>
          </a:prstGeom>
          <a:noFill/>
        </p:spPr>
        <p:txBody>
          <a:bodyPr wrap="square" rtlCol="0">
            <a:spAutoFit/>
          </a:bodyPr>
          <a:lstStyle/>
          <a:p>
            <a:r>
              <a:rPr lang="en-US" sz="1600" b="1" dirty="0"/>
              <a:t>Confusion Matrix</a:t>
            </a:r>
          </a:p>
        </p:txBody>
      </p:sp>
      <p:pic>
        <p:nvPicPr>
          <p:cNvPr id="1026" name="Picture 2">
            <a:extLst>
              <a:ext uri="{FF2B5EF4-FFF2-40B4-BE49-F238E27FC236}">
                <a16:creationId xmlns:a16="http://schemas.microsoft.com/office/drawing/2014/main" id="{22D17D8A-E25E-CA7C-C8A8-F58288DB5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083" y="887506"/>
            <a:ext cx="3049154" cy="23330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7E732ED-650B-3A6E-CA26-642E331390BA}"/>
              </a:ext>
            </a:extLst>
          </p:cNvPr>
          <p:cNvPicPr>
            <a:picLocks noChangeAspect="1"/>
          </p:cNvPicPr>
          <p:nvPr/>
        </p:nvPicPr>
        <p:blipFill rotWithShape="1">
          <a:blip r:embed="rId5"/>
          <a:srcRect l="18787" t="56508" r="32132" b="16359"/>
          <a:stretch/>
        </p:blipFill>
        <p:spPr>
          <a:xfrm>
            <a:off x="278083" y="3315882"/>
            <a:ext cx="4067736" cy="1633818"/>
          </a:xfrm>
          <a:prstGeom prst="rect">
            <a:avLst/>
          </a:prstGeom>
        </p:spPr>
      </p:pic>
      <p:sp>
        <p:nvSpPr>
          <p:cNvPr id="4" name="TextBox 3">
            <a:extLst>
              <a:ext uri="{FF2B5EF4-FFF2-40B4-BE49-F238E27FC236}">
                <a16:creationId xmlns:a16="http://schemas.microsoft.com/office/drawing/2014/main" id="{890F60F4-E844-1FB8-6823-189BFBF64DF3}"/>
              </a:ext>
            </a:extLst>
          </p:cNvPr>
          <p:cNvSpPr txBox="1"/>
          <p:nvPr/>
        </p:nvSpPr>
        <p:spPr>
          <a:xfrm>
            <a:off x="4532868" y="548952"/>
            <a:ext cx="3993599" cy="338554"/>
          </a:xfrm>
          <a:prstGeom prst="rect">
            <a:avLst/>
          </a:prstGeom>
          <a:noFill/>
        </p:spPr>
        <p:txBody>
          <a:bodyPr wrap="square" rtlCol="0">
            <a:spAutoFit/>
          </a:bodyPr>
          <a:lstStyle/>
          <a:p>
            <a:r>
              <a:rPr lang="en-US" sz="1600" b="1" dirty="0"/>
              <a:t>ROC AUC Plot</a:t>
            </a:r>
          </a:p>
        </p:txBody>
      </p:sp>
      <p:pic>
        <p:nvPicPr>
          <p:cNvPr id="1028" name="Picture 4">
            <a:extLst>
              <a:ext uri="{FF2B5EF4-FFF2-40B4-BE49-F238E27FC236}">
                <a16:creationId xmlns:a16="http://schemas.microsoft.com/office/drawing/2014/main" id="{E73B9B86-C456-A6F5-D0BF-56A04AFEA1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3438" y="887506"/>
            <a:ext cx="2693334" cy="26451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E537A19-2755-98C4-8DAE-350D81BF6D9A}"/>
              </a:ext>
            </a:extLst>
          </p:cNvPr>
          <p:cNvSpPr txBox="1"/>
          <p:nvPr/>
        </p:nvSpPr>
        <p:spPr>
          <a:xfrm>
            <a:off x="4413079" y="3719141"/>
            <a:ext cx="4730921" cy="646331"/>
          </a:xfrm>
          <a:prstGeom prst="rect">
            <a:avLst/>
          </a:prstGeom>
          <a:noFill/>
        </p:spPr>
        <p:txBody>
          <a:bodyPr wrap="square" rtlCol="0">
            <a:spAutoFit/>
          </a:bodyPr>
          <a:lstStyle/>
          <a:p>
            <a:pPr algn="just"/>
            <a:r>
              <a:rPr lang="en-US" sz="1200" dirty="0">
                <a:solidFill>
                  <a:srgbClr val="212121"/>
                </a:solidFill>
                <a:latin typeface="Roboto" panose="02000000000000000000" pitchFamily="2" charset="0"/>
              </a:rPr>
              <a:t>Nilai </a:t>
            </a:r>
            <a:r>
              <a:rPr lang="en-US" sz="1200" b="1" dirty="0">
                <a:solidFill>
                  <a:srgbClr val="212121"/>
                </a:solidFill>
                <a:latin typeface="Roboto" panose="02000000000000000000" pitchFamily="2" charset="0"/>
              </a:rPr>
              <a:t>ROC AUC (Train) = 0.932 </a:t>
            </a:r>
            <a:r>
              <a:rPr lang="en-US" sz="1200" dirty="0">
                <a:solidFill>
                  <a:srgbClr val="212121"/>
                </a:solidFill>
                <a:latin typeface="Roboto" panose="02000000000000000000" pitchFamily="2" charset="0"/>
              </a:rPr>
              <a:t>dan </a:t>
            </a:r>
            <a:r>
              <a:rPr lang="en-US" sz="1200" b="1" dirty="0">
                <a:solidFill>
                  <a:srgbClr val="212121"/>
                </a:solidFill>
                <a:latin typeface="Roboto" panose="02000000000000000000" pitchFamily="2" charset="0"/>
              </a:rPr>
              <a:t>ROC AUC (Test) = 0.879 </a:t>
            </a:r>
            <a:r>
              <a:rPr lang="en-US" sz="1200" dirty="0" err="1">
                <a:solidFill>
                  <a:srgbClr val="212121"/>
                </a:solidFill>
                <a:latin typeface="Roboto" panose="02000000000000000000" pitchFamily="2" charset="0"/>
              </a:rPr>
              <a:t>menunjukkan</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bahwa</a:t>
            </a:r>
            <a:r>
              <a:rPr lang="en-US" sz="1200" dirty="0">
                <a:solidFill>
                  <a:srgbClr val="212121"/>
                </a:solidFill>
                <a:latin typeface="Roboto" panose="02000000000000000000" pitchFamily="2" charset="0"/>
              </a:rPr>
              <a:t> model </a:t>
            </a:r>
            <a:r>
              <a:rPr lang="en-US" sz="1200" dirty="0" err="1">
                <a:solidFill>
                  <a:srgbClr val="212121"/>
                </a:solidFill>
                <a:latin typeface="Roboto" panose="02000000000000000000" pitchFamily="2" charset="0"/>
              </a:rPr>
              <a:t>sudah</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cukup</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baik</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dalam</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membedakan</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kelas</a:t>
            </a:r>
            <a:r>
              <a:rPr lang="en-US" sz="1200" dirty="0">
                <a:solidFill>
                  <a:srgbClr val="212121"/>
                </a:solidFill>
                <a:latin typeface="Roboto" panose="02000000000000000000" pitchFamily="2" charset="0"/>
              </a:rPr>
              <a:t> </a:t>
            </a:r>
            <a:r>
              <a:rPr lang="en-US" sz="1200" dirty="0" err="1">
                <a:solidFill>
                  <a:srgbClr val="212121"/>
                </a:solidFill>
                <a:latin typeface="Roboto" panose="02000000000000000000" pitchFamily="2" charset="0"/>
              </a:rPr>
              <a:t>positif</a:t>
            </a:r>
            <a:r>
              <a:rPr lang="en-US" sz="1200" dirty="0">
                <a:solidFill>
                  <a:srgbClr val="212121"/>
                </a:solidFill>
                <a:latin typeface="Roboto" panose="02000000000000000000" pitchFamily="2" charset="0"/>
              </a:rPr>
              <a:t> dan </a:t>
            </a:r>
            <a:r>
              <a:rPr lang="en-US" sz="1200" dirty="0" err="1">
                <a:solidFill>
                  <a:srgbClr val="212121"/>
                </a:solidFill>
                <a:latin typeface="Roboto" panose="02000000000000000000" pitchFamily="2" charset="0"/>
              </a:rPr>
              <a:t>negatif</a:t>
            </a:r>
            <a:r>
              <a:rPr lang="en-US" sz="1200" dirty="0">
                <a:solidFill>
                  <a:srgbClr val="212121"/>
                </a:solidFill>
                <a:latin typeface="Roboto" panose="02000000000000000000" pitchFamily="2" charset="0"/>
              </a:rPr>
              <a:t>.</a:t>
            </a:r>
            <a:endParaRPr lang="en-ID" sz="1200" dirty="0">
              <a:solidFill>
                <a:srgbClr val="212121"/>
              </a:solidFill>
              <a:latin typeface="Roboto" panose="02000000000000000000" pitchFamily="2" charset="0"/>
            </a:endParaRPr>
          </a:p>
        </p:txBody>
      </p:sp>
    </p:spTree>
    <p:extLst>
      <p:ext uri="{BB962C8B-B14F-4D97-AF65-F5344CB8AC3E}">
        <p14:creationId xmlns:p14="http://schemas.microsoft.com/office/powerpoint/2010/main" val="678377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Presenting Machine Learning Products to the Business Users</a:t>
            </a:r>
            <a:endParaRPr sz="1798" b="1">
              <a:latin typeface="Roboto"/>
              <a:ea typeface="Roboto"/>
              <a:cs typeface="Roboto"/>
              <a:sym typeface="Roboto"/>
            </a:endParaRPr>
          </a:p>
        </p:txBody>
      </p:sp>
      <p:sp>
        <p:nvSpPr>
          <p:cNvPr id="2" name="Google Shape;115;p27">
            <a:extLst>
              <a:ext uri="{FF2B5EF4-FFF2-40B4-BE49-F238E27FC236}">
                <a16:creationId xmlns:a16="http://schemas.microsoft.com/office/drawing/2014/main" id="{907F1276-5F81-043D-1A50-60F1F4C3D1B0}"/>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01626DED-7592-D963-7BEB-2F074FC3AB57}"/>
              </a:ext>
            </a:extLst>
          </p:cNvPr>
          <p:cNvSpPr txBox="1"/>
          <p:nvPr/>
        </p:nvSpPr>
        <p:spPr>
          <a:xfrm>
            <a:off x="311700" y="646641"/>
            <a:ext cx="8509571" cy="338554"/>
          </a:xfrm>
          <a:prstGeom prst="rect">
            <a:avLst/>
          </a:prstGeom>
          <a:noFill/>
        </p:spPr>
        <p:txBody>
          <a:bodyPr wrap="square" rtlCol="0">
            <a:spAutoFit/>
          </a:bodyPr>
          <a:lstStyle/>
          <a:p>
            <a:r>
              <a:rPr lang="en-US" sz="1600" b="1" dirty="0"/>
              <a:t>Feature Importance</a:t>
            </a:r>
          </a:p>
        </p:txBody>
      </p:sp>
      <p:pic>
        <p:nvPicPr>
          <p:cNvPr id="1026" name="Picture 2">
            <a:extLst>
              <a:ext uri="{FF2B5EF4-FFF2-40B4-BE49-F238E27FC236}">
                <a16:creationId xmlns:a16="http://schemas.microsoft.com/office/drawing/2014/main" id="{FEB7DFDE-25A5-7DB5-A1A3-EB9D597A18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68" y="1140230"/>
            <a:ext cx="4508132" cy="28630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E52599-651C-43ED-70B3-D156E3C27B83}"/>
              </a:ext>
            </a:extLst>
          </p:cNvPr>
          <p:cNvSpPr txBox="1"/>
          <p:nvPr/>
        </p:nvSpPr>
        <p:spPr>
          <a:xfrm>
            <a:off x="5094514" y="1446849"/>
            <a:ext cx="4049486" cy="738664"/>
          </a:xfrm>
          <a:prstGeom prst="rect">
            <a:avLst/>
          </a:prstGeom>
          <a:noFill/>
        </p:spPr>
        <p:txBody>
          <a:bodyPr wrap="square" rtlCol="0">
            <a:spAutoFit/>
          </a:bodyPr>
          <a:lstStyle/>
          <a:p>
            <a:pPr algn="just"/>
            <a:r>
              <a:rPr lang="en-ID" sz="1400" b="0" i="0" dirty="0" err="1">
                <a:solidFill>
                  <a:srgbClr val="212121"/>
                </a:solidFill>
                <a:effectLst/>
                <a:latin typeface="Roboto" panose="02000000000000000000" pitchFamily="2" charset="0"/>
              </a:rPr>
              <a:t>Terlihat</a:t>
            </a:r>
            <a:r>
              <a:rPr lang="en-ID" sz="1400" b="0" i="0" dirty="0">
                <a:solidFill>
                  <a:srgbClr val="212121"/>
                </a:solidFill>
                <a:effectLst/>
                <a:latin typeface="Roboto" panose="02000000000000000000" pitchFamily="2" charset="0"/>
              </a:rPr>
              <a:t> </a:t>
            </a:r>
            <a:r>
              <a:rPr lang="en-ID" sz="1400" b="0" i="0" dirty="0" err="1">
                <a:solidFill>
                  <a:srgbClr val="212121"/>
                </a:solidFill>
                <a:effectLst/>
                <a:latin typeface="Roboto" panose="02000000000000000000" pitchFamily="2" charset="0"/>
              </a:rPr>
              <a:t>bahwa</a:t>
            </a:r>
            <a:r>
              <a:rPr lang="en-ID" sz="1400" b="0" i="0" dirty="0">
                <a:solidFill>
                  <a:srgbClr val="212121"/>
                </a:solidFill>
                <a:effectLst/>
                <a:latin typeface="Roboto" panose="02000000000000000000" pitchFamily="2" charset="0"/>
              </a:rPr>
              <a:t> feature </a:t>
            </a:r>
            <a:r>
              <a:rPr lang="en-ID" sz="1400" b="1" i="0" dirty="0" err="1">
                <a:solidFill>
                  <a:srgbClr val="212121"/>
                </a:solidFill>
                <a:effectLst/>
                <a:latin typeface="Roboto" panose="02000000000000000000" pitchFamily="2" charset="0"/>
              </a:rPr>
              <a:t>LamaBekerja</a:t>
            </a:r>
            <a:r>
              <a:rPr lang="en-ID" sz="1400" i="0" dirty="0">
                <a:solidFill>
                  <a:srgbClr val="212121"/>
                </a:solidFill>
                <a:effectLst/>
                <a:latin typeface="Roboto" panose="02000000000000000000" pitchFamily="2" charset="0"/>
              </a:rPr>
              <a:t> </a:t>
            </a:r>
            <a:r>
              <a:rPr lang="en-ID" sz="1400" i="0" dirty="0" err="1">
                <a:solidFill>
                  <a:srgbClr val="212121"/>
                </a:solidFill>
                <a:effectLst/>
                <a:latin typeface="Roboto" panose="02000000000000000000" pitchFamily="2" charset="0"/>
              </a:rPr>
              <a:t>memiliki</a:t>
            </a:r>
            <a:r>
              <a:rPr lang="en-ID" sz="1400" i="0" dirty="0">
                <a:solidFill>
                  <a:srgbClr val="212121"/>
                </a:solidFill>
                <a:effectLst/>
                <a:latin typeface="Roboto" panose="02000000000000000000" pitchFamily="2" charset="0"/>
              </a:rPr>
              <a:t> score yang sangat </a:t>
            </a:r>
            <a:r>
              <a:rPr lang="en-ID" sz="1400" i="0" dirty="0" err="1">
                <a:solidFill>
                  <a:srgbClr val="212121"/>
                </a:solidFill>
                <a:effectLst/>
                <a:latin typeface="Roboto" panose="02000000000000000000" pitchFamily="2" charset="0"/>
              </a:rPr>
              <a:t>tinggi</a:t>
            </a:r>
            <a:r>
              <a:rPr lang="en-ID" sz="1400" i="0" dirty="0">
                <a:solidFill>
                  <a:srgbClr val="212121"/>
                </a:solidFill>
                <a:effectLst/>
                <a:latin typeface="Roboto" panose="02000000000000000000" pitchFamily="2" charset="0"/>
              </a:rPr>
              <a:t> </a:t>
            </a:r>
            <a:r>
              <a:rPr lang="en-ID" sz="1400" i="0" dirty="0" err="1">
                <a:solidFill>
                  <a:srgbClr val="212121"/>
                </a:solidFill>
                <a:effectLst/>
                <a:latin typeface="Roboto" panose="02000000000000000000" pitchFamily="2" charset="0"/>
              </a:rPr>
              <a:t>dibanding</a:t>
            </a:r>
            <a:r>
              <a:rPr lang="en-ID" sz="1400" i="0" dirty="0">
                <a:solidFill>
                  <a:srgbClr val="212121"/>
                </a:solidFill>
                <a:effectLst/>
                <a:latin typeface="Roboto" panose="02000000000000000000" pitchFamily="2" charset="0"/>
              </a:rPr>
              <a:t> feature-feature </a:t>
            </a:r>
            <a:r>
              <a:rPr lang="en-ID" sz="1400" i="0" dirty="0" err="1">
                <a:solidFill>
                  <a:srgbClr val="212121"/>
                </a:solidFill>
                <a:effectLst/>
                <a:latin typeface="Roboto" panose="02000000000000000000" pitchFamily="2" charset="0"/>
              </a:rPr>
              <a:t>lainnya</a:t>
            </a:r>
            <a:r>
              <a:rPr lang="en-ID" sz="1400" i="0" dirty="0">
                <a:solidFill>
                  <a:srgbClr val="212121"/>
                </a:solidFill>
                <a:effectLst/>
                <a:latin typeface="Roboto" panose="02000000000000000000" pitchFamily="2" charset="0"/>
              </a:rPr>
              <a:t> </a:t>
            </a:r>
            <a:r>
              <a:rPr lang="en-ID" sz="1400" i="0" dirty="0" err="1">
                <a:solidFill>
                  <a:srgbClr val="212121"/>
                </a:solidFill>
                <a:effectLst/>
                <a:latin typeface="Roboto" panose="02000000000000000000" pitchFamily="2" charset="0"/>
              </a:rPr>
              <a:t>dalam</a:t>
            </a:r>
            <a:r>
              <a:rPr lang="en-ID" sz="1400" i="0" dirty="0">
                <a:solidFill>
                  <a:srgbClr val="212121"/>
                </a:solidFill>
                <a:effectLst/>
                <a:latin typeface="Roboto" panose="02000000000000000000" pitchFamily="2" charset="0"/>
              </a:rPr>
              <a:t> </a:t>
            </a:r>
            <a:r>
              <a:rPr lang="en-ID" sz="1400" i="0" dirty="0" err="1">
                <a:solidFill>
                  <a:srgbClr val="212121"/>
                </a:solidFill>
                <a:effectLst/>
                <a:latin typeface="Roboto" panose="02000000000000000000" pitchFamily="2" charset="0"/>
              </a:rPr>
              <a:t>memprediksi</a:t>
            </a:r>
            <a:r>
              <a:rPr lang="en-ID" sz="1400" i="0" dirty="0">
                <a:solidFill>
                  <a:srgbClr val="212121"/>
                </a:solidFill>
                <a:effectLst/>
                <a:latin typeface="Roboto" panose="02000000000000000000" pitchFamily="2" charset="0"/>
              </a:rPr>
              <a:t> target.</a:t>
            </a:r>
            <a:endParaRPr lang="en-US" sz="11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Presenting Machine Learning Products to the Business Users</a:t>
            </a:r>
            <a:endParaRPr sz="1798" b="1">
              <a:latin typeface="Roboto"/>
              <a:ea typeface="Roboto"/>
              <a:cs typeface="Roboto"/>
              <a:sym typeface="Roboto"/>
            </a:endParaRPr>
          </a:p>
        </p:txBody>
      </p:sp>
      <p:sp>
        <p:nvSpPr>
          <p:cNvPr id="2" name="Google Shape;115;p27">
            <a:extLst>
              <a:ext uri="{FF2B5EF4-FFF2-40B4-BE49-F238E27FC236}">
                <a16:creationId xmlns:a16="http://schemas.microsoft.com/office/drawing/2014/main" id="{907F1276-5F81-043D-1A50-60F1F4C3D1B0}"/>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01626DED-7592-D963-7BEB-2F074FC3AB57}"/>
              </a:ext>
            </a:extLst>
          </p:cNvPr>
          <p:cNvSpPr txBox="1"/>
          <p:nvPr/>
        </p:nvSpPr>
        <p:spPr>
          <a:xfrm>
            <a:off x="311700" y="646641"/>
            <a:ext cx="8509571" cy="338554"/>
          </a:xfrm>
          <a:prstGeom prst="rect">
            <a:avLst/>
          </a:prstGeom>
          <a:noFill/>
        </p:spPr>
        <p:txBody>
          <a:bodyPr wrap="square" rtlCol="0">
            <a:spAutoFit/>
          </a:bodyPr>
          <a:lstStyle/>
          <a:p>
            <a:r>
              <a:rPr lang="en-US" sz="1600" b="1" dirty="0"/>
              <a:t>Explainable AI</a:t>
            </a:r>
          </a:p>
        </p:txBody>
      </p:sp>
      <p:pic>
        <p:nvPicPr>
          <p:cNvPr id="2050" name="Picture 2">
            <a:extLst>
              <a:ext uri="{FF2B5EF4-FFF2-40B4-BE49-F238E27FC236}">
                <a16:creationId xmlns:a16="http://schemas.microsoft.com/office/drawing/2014/main" id="{54F3E445-7901-79FF-1190-F4D3BF7F03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00" y="979979"/>
            <a:ext cx="3743257" cy="27289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D991320-2700-601A-80A3-359657A18F5F}"/>
              </a:ext>
            </a:extLst>
          </p:cNvPr>
          <p:cNvPicPr>
            <a:picLocks noChangeAspect="1"/>
          </p:cNvPicPr>
          <p:nvPr/>
        </p:nvPicPr>
        <p:blipFill rotWithShape="1">
          <a:blip r:embed="rId5"/>
          <a:srcRect l="16839" t="47973" r="1176" b="36994"/>
          <a:stretch/>
        </p:blipFill>
        <p:spPr>
          <a:xfrm>
            <a:off x="341982" y="3894627"/>
            <a:ext cx="7496736" cy="773206"/>
          </a:xfrm>
          <a:prstGeom prst="rect">
            <a:avLst/>
          </a:prstGeom>
        </p:spPr>
      </p:pic>
      <p:sp>
        <p:nvSpPr>
          <p:cNvPr id="6" name="TextBox 5">
            <a:extLst>
              <a:ext uri="{FF2B5EF4-FFF2-40B4-BE49-F238E27FC236}">
                <a16:creationId xmlns:a16="http://schemas.microsoft.com/office/drawing/2014/main" id="{86C7A462-1033-49C0-709E-9C5BBCAC5FB0}"/>
              </a:ext>
            </a:extLst>
          </p:cNvPr>
          <p:cNvSpPr txBox="1"/>
          <p:nvPr/>
        </p:nvSpPr>
        <p:spPr>
          <a:xfrm>
            <a:off x="4566485" y="1029990"/>
            <a:ext cx="4049486" cy="1384995"/>
          </a:xfrm>
          <a:prstGeom prst="rect">
            <a:avLst/>
          </a:prstGeom>
          <a:noFill/>
        </p:spPr>
        <p:txBody>
          <a:bodyPr wrap="square" rtlCol="0">
            <a:spAutoFit/>
          </a:bodyPr>
          <a:lstStyle/>
          <a:p>
            <a:pPr algn="just"/>
            <a:r>
              <a:rPr lang="en-US" sz="1200" dirty="0" err="1"/>
              <a:t>Terlihat</a:t>
            </a:r>
            <a:r>
              <a:rPr lang="en-US" sz="1200" dirty="0"/>
              <a:t> </a:t>
            </a:r>
            <a:r>
              <a:rPr lang="en-US" sz="1200" dirty="0" err="1"/>
              <a:t>bahwa</a:t>
            </a:r>
            <a:r>
              <a:rPr lang="en-US" sz="1200" dirty="0"/>
              <a:t> feature </a:t>
            </a:r>
            <a:r>
              <a:rPr lang="en-US" sz="1200" b="1" dirty="0" err="1"/>
              <a:t>LamaBekerja</a:t>
            </a:r>
            <a:r>
              <a:rPr lang="en-US" sz="1200" dirty="0"/>
              <a:t> </a:t>
            </a:r>
            <a:r>
              <a:rPr lang="en-US" sz="1200" dirty="0" err="1"/>
              <a:t>merupakan</a:t>
            </a:r>
            <a:r>
              <a:rPr lang="en-US" sz="1200" dirty="0"/>
              <a:t> feature paling </a:t>
            </a:r>
            <a:r>
              <a:rPr lang="en-US" sz="1200" dirty="0" err="1"/>
              <a:t>penting</a:t>
            </a:r>
            <a:r>
              <a:rPr lang="en-US" sz="1200" dirty="0"/>
              <a:t> dan sangat </a:t>
            </a:r>
            <a:r>
              <a:rPr lang="en-US" sz="1200" dirty="0" err="1"/>
              <a:t>dominan</a:t>
            </a:r>
            <a:r>
              <a:rPr lang="en-US" sz="1200" dirty="0"/>
              <a:t> </a:t>
            </a:r>
            <a:r>
              <a:rPr lang="en-US" sz="1200" dirty="0" err="1"/>
              <a:t>dibanding</a:t>
            </a:r>
            <a:r>
              <a:rPr lang="en-US" sz="1200" dirty="0"/>
              <a:t> feature </a:t>
            </a:r>
            <a:r>
              <a:rPr lang="en-US" sz="1200" dirty="0" err="1"/>
              <a:t>lainnya</a:t>
            </a:r>
            <a:r>
              <a:rPr lang="en-US" sz="1200" dirty="0"/>
              <a:t> </a:t>
            </a:r>
            <a:r>
              <a:rPr lang="en-US" sz="1200" dirty="0" err="1"/>
              <a:t>dalam</a:t>
            </a:r>
            <a:r>
              <a:rPr lang="en-US" sz="1200" dirty="0"/>
              <a:t> </a:t>
            </a:r>
            <a:r>
              <a:rPr lang="en-US" sz="1200" dirty="0" err="1"/>
              <a:t>memprediksi</a:t>
            </a:r>
            <a:r>
              <a:rPr lang="en-US" sz="1200" dirty="0"/>
              <a:t> </a:t>
            </a:r>
            <a:r>
              <a:rPr lang="en-US" sz="1200" dirty="0" err="1"/>
              <a:t>kemungkinan</a:t>
            </a:r>
            <a:r>
              <a:rPr lang="en-US" sz="1200" dirty="0"/>
              <a:t> resign </a:t>
            </a:r>
            <a:r>
              <a:rPr lang="en-US" sz="1200" dirty="0" err="1"/>
              <a:t>dari</a:t>
            </a:r>
            <a:r>
              <a:rPr lang="en-US" sz="1200" dirty="0"/>
              <a:t> </a:t>
            </a:r>
            <a:r>
              <a:rPr lang="en-US" sz="1200" dirty="0" err="1"/>
              <a:t>suatu</a:t>
            </a:r>
            <a:r>
              <a:rPr lang="en-US" sz="1200" dirty="0"/>
              <a:t> </a:t>
            </a:r>
            <a:r>
              <a:rPr lang="en-US" sz="1200" dirty="0" err="1"/>
              <a:t>karyawan</a:t>
            </a:r>
            <a:r>
              <a:rPr lang="en-US" sz="1200" dirty="0"/>
              <a:t>. Adapun data SHAP value </a:t>
            </a:r>
            <a:r>
              <a:rPr lang="en-US" sz="1200" dirty="0" err="1"/>
              <a:t>menunjukkan</a:t>
            </a:r>
            <a:r>
              <a:rPr lang="en-US" sz="1200" dirty="0"/>
              <a:t> </a:t>
            </a:r>
            <a:r>
              <a:rPr lang="en-US" sz="1200" dirty="0" err="1"/>
              <a:t>bahwa</a:t>
            </a:r>
            <a:r>
              <a:rPr lang="en-US" sz="1200" dirty="0"/>
              <a:t> </a:t>
            </a:r>
            <a:r>
              <a:rPr lang="en-US" sz="1200" dirty="0" err="1"/>
              <a:t>semakin</a:t>
            </a:r>
            <a:r>
              <a:rPr lang="en-US" sz="1200" dirty="0"/>
              <a:t> </a:t>
            </a:r>
            <a:r>
              <a:rPr lang="en-US" sz="1200" dirty="0" err="1"/>
              <a:t>kecil</a:t>
            </a:r>
            <a:r>
              <a:rPr lang="en-US" sz="1200" dirty="0"/>
              <a:t> lama </a:t>
            </a:r>
            <a:r>
              <a:rPr lang="en-US" sz="1200" dirty="0" err="1"/>
              <a:t>bekerja</a:t>
            </a:r>
            <a:r>
              <a:rPr lang="en-US" sz="1200" dirty="0"/>
              <a:t> </a:t>
            </a:r>
            <a:r>
              <a:rPr lang="en-US" sz="1200" dirty="0" err="1"/>
              <a:t>dari</a:t>
            </a:r>
            <a:r>
              <a:rPr lang="en-US" sz="1200" dirty="0"/>
              <a:t> </a:t>
            </a:r>
            <a:r>
              <a:rPr lang="en-US" sz="1200" dirty="0" err="1"/>
              <a:t>suatu</a:t>
            </a:r>
            <a:r>
              <a:rPr lang="en-US" sz="1200" dirty="0"/>
              <a:t> </a:t>
            </a:r>
            <a:r>
              <a:rPr lang="en-US" sz="1200" dirty="0" err="1"/>
              <a:t>karyawan</a:t>
            </a:r>
            <a:r>
              <a:rPr lang="en-US" sz="1200" dirty="0"/>
              <a:t>, </a:t>
            </a:r>
            <a:r>
              <a:rPr lang="en-US" sz="1200" dirty="0" err="1"/>
              <a:t>maka</a:t>
            </a:r>
            <a:r>
              <a:rPr lang="en-US" sz="1200" dirty="0"/>
              <a:t> </a:t>
            </a:r>
            <a:r>
              <a:rPr lang="en-US" sz="1200" dirty="0" err="1"/>
              <a:t>semakin</a:t>
            </a:r>
            <a:r>
              <a:rPr lang="en-US" sz="1200" dirty="0"/>
              <a:t> </a:t>
            </a:r>
            <a:r>
              <a:rPr lang="en-US" sz="1200" dirty="0" err="1"/>
              <a:t>besar</a:t>
            </a:r>
            <a:r>
              <a:rPr lang="en-US" sz="1200" dirty="0"/>
              <a:t> </a:t>
            </a:r>
            <a:r>
              <a:rPr lang="en-US" sz="1200" dirty="0" err="1"/>
              <a:t>kemungkinan</a:t>
            </a:r>
            <a:r>
              <a:rPr lang="en-US" sz="1200" dirty="0"/>
              <a:t> </a:t>
            </a:r>
            <a:r>
              <a:rPr lang="en-US" sz="1200" dirty="0" err="1"/>
              <a:t>karyawan</a:t>
            </a:r>
            <a:r>
              <a:rPr lang="en-US" sz="1200" dirty="0"/>
              <a:t> </a:t>
            </a:r>
            <a:r>
              <a:rPr lang="en-US" sz="1200" dirty="0" err="1"/>
              <a:t>tersebut</a:t>
            </a:r>
            <a:r>
              <a:rPr lang="en-US" sz="1200" dirty="0"/>
              <a:t> </a:t>
            </a:r>
            <a:r>
              <a:rPr lang="en-US" sz="1200" dirty="0" err="1"/>
              <a:t>untuk</a:t>
            </a:r>
            <a:r>
              <a:rPr lang="en-US" sz="1200" dirty="0"/>
              <a:t> resign.</a:t>
            </a:r>
          </a:p>
        </p:txBody>
      </p:sp>
    </p:spTree>
    <p:extLst>
      <p:ext uri="{BB962C8B-B14F-4D97-AF65-F5344CB8AC3E}">
        <p14:creationId xmlns:p14="http://schemas.microsoft.com/office/powerpoint/2010/main" val="2859267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Presenting Machine Learning Products to the Business Users</a:t>
            </a:r>
            <a:endParaRPr sz="1798" b="1">
              <a:latin typeface="Roboto"/>
              <a:ea typeface="Roboto"/>
              <a:cs typeface="Roboto"/>
              <a:sym typeface="Roboto"/>
            </a:endParaRPr>
          </a:p>
        </p:txBody>
      </p:sp>
      <p:sp>
        <p:nvSpPr>
          <p:cNvPr id="2" name="Google Shape;115;p27">
            <a:extLst>
              <a:ext uri="{FF2B5EF4-FFF2-40B4-BE49-F238E27FC236}">
                <a16:creationId xmlns:a16="http://schemas.microsoft.com/office/drawing/2014/main" id="{907F1276-5F81-043D-1A50-60F1F4C3D1B0}"/>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01626DED-7592-D963-7BEB-2F074FC3AB57}"/>
              </a:ext>
            </a:extLst>
          </p:cNvPr>
          <p:cNvSpPr txBox="1"/>
          <p:nvPr/>
        </p:nvSpPr>
        <p:spPr>
          <a:xfrm>
            <a:off x="311700" y="646641"/>
            <a:ext cx="8509571" cy="338554"/>
          </a:xfrm>
          <a:prstGeom prst="rect">
            <a:avLst/>
          </a:prstGeom>
          <a:noFill/>
        </p:spPr>
        <p:txBody>
          <a:bodyPr wrap="square" rtlCol="0">
            <a:spAutoFit/>
          </a:bodyPr>
          <a:lstStyle/>
          <a:p>
            <a:r>
              <a:rPr lang="en-US" sz="1600" b="1" dirty="0"/>
              <a:t>Lama </a:t>
            </a:r>
            <a:r>
              <a:rPr lang="en-US" sz="1600" b="1" dirty="0" err="1"/>
              <a:t>Bekerja</a:t>
            </a:r>
            <a:r>
              <a:rPr lang="en-US" sz="1600" b="1" dirty="0"/>
              <a:t> vs Resign</a:t>
            </a:r>
          </a:p>
        </p:txBody>
      </p:sp>
      <p:sp>
        <p:nvSpPr>
          <p:cNvPr id="6" name="TextBox 5">
            <a:extLst>
              <a:ext uri="{FF2B5EF4-FFF2-40B4-BE49-F238E27FC236}">
                <a16:creationId xmlns:a16="http://schemas.microsoft.com/office/drawing/2014/main" id="{30E52599-651C-43ED-70B3-D156E3C27B83}"/>
              </a:ext>
            </a:extLst>
          </p:cNvPr>
          <p:cNvSpPr txBox="1"/>
          <p:nvPr/>
        </p:nvSpPr>
        <p:spPr>
          <a:xfrm>
            <a:off x="4782814" y="1138111"/>
            <a:ext cx="4049486" cy="3323987"/>
          </a:xfrm>
          <a:prstGeom prst="rect">
            <a:avLst/>
          </a:prstGeom>
          <a:noFill/>
        </p:spPr>
        <p:txBody>
          <a:bodyPr wrap="square" rtlCol="0">
            <a:spAutoFit/>
          </a:bodyPr>
          <a:lstStyle/>
          <a:p>
            <a:pPr algn="just"/>
            <a:r>
              <a:rPr lang="en-ID" b="0" i="0" dirty="0" err="1">
                <a:solidFill>
                  <a:srgbClr val="212121"/>
                </a:solidFill>
                <a:effectLst/>
                <a:latin typeface="Roboto" panose="02000000000000000000" pitchFamily="2" charset="0"/>
              </a:rPr>
              <a:t>Terlihat</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dari</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grafik</a:t>
            </a:r>
            <a:r>
              <a:rPr lang="en-ID" b="0" i="0" dirty="0">
                <a:solidFill>
                  <a:srgbClr val="212121"/>
                </a:solidFill>
                <a:effectLst/>
                <a:latin typeface="Roboto" panose="02000000000000000000" pitchFamily="2" charset="0"/>
              </a:rPr>
              <a:t> di </a:t>
            </a:r>
            <a:r>
              <a:rPr lang="en-ID" b="0" i="0" dirty="0" err="1">
                <a:solidFill>
                  <a:srgbClr val="212121"/>
                </a:solidFill>
                <a:effectLst/>
                <a:latin typeface="Roboto" panose="02000000000000000000" pitchFamily="2" charset="0"/>
              </a:rPr>
              <a:t>atas</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menunjukkan</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bahwa</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terdapat</a:t>
            </a:r>
            <a:r>
              <a:rPr lang="en-ID" b="0" i="0" dirty="0">
                <a:solidFill>
                  <a:srgbClr val="212121"/>
                </a:solidFill>
                <a:effectLst/>
                <a:latin typeface="Roboto" panose="02000000000000000000" pitchFamily="2" charset="0"/>
              </a:rPr>
              <a:t> turnover yang sangat </a:t>
            </a:r>
            <a:r>
              <a:rPr lang="en-ID" b="0" i="0" dirty="0" err="1">
                <a:solidFill>
                  <a:srgbClr val="212121"/>
                </a:solidFill>
                <a:effectLst/>
                <a:latin typeface="Roboto" panose="02000000000000000000" pitchFamily="2" charset="0"/>
              </a:rPr>
              <a:t>tinggi</a:t>
            </a:r>
            <a:r>
              <a:rPr lang="en-ID" b="0" i="0" dirty="0">
                <a:solidFill>
                  <a:srgbClr val="212121"/>
                </a:solidFill>
                <a:effectLst/>
                <a:latin typeface="Roboto" panose="02000000000000000000" pitchFamily="2" charset="0"/>
              </a:rPr>
              <a:t> pada </a:t>
            </a:r>
            <a:r>
              <a:rPr lang="en-ID" b="0" i="0" dirty="0" err="1">
                <a:solidFill>
                  <a:srgbClr val="212121"/>
                </a:solidFill>
                <a:effectLst/>
                <a:latin typeface="Roboto" panose="02000000000000000000" pitchFamily="2" charset="0"/>
              </a:rPr>
              <a:t>pegawai</a:t>
            </a:r>
            <a:r>
              <a:rPr lang="en-ID" b="0" i="0" dirty="0">
                <a:solidFill>
                  <a:srgbClr val="212121"/>
                </a:solidFill>
                <a:effectLst/>
                <a:latin typeface="Roboto" panose="02000000000000000000" pitchFamily="2" charset="0"/>
              </a:rPr>
              <a:t> yang </a:t>
            </a:r>
            <a:r>
              <a:rPr lang="en-ID" b="0" i="0" dirty="0" err="1">
                <a:solidFill>
                  <a:srgbClr val="212121"/>
                </a:solidFill>
                <a:effectLst/>
                <a:latin typeface="Roboto" panose="02000000000000000000" pitchFamily="2" charset="0"/>
              </a:rPr>
              <a:t>bekerja</a:t>
            </a:r>
            <a:r>
              <a:rPr lang="en-ID" b="0" i="0" dirty="0">
                <a:solidFill>
                  <a:srgbClr val="212121"/>
                </a:solidFill>
                <a:effectLst/>
                <a:latin typeface="Roboto" panose="02000000000000000000" pitchFamily="2" charset="0"/>
              </a:rPr>
              <a:t> 0-4 </a:t>
            </a:r>
            <a:r>
              <a:rPr lang="en-ID" b="0" i="0" dirty="0" err="1">
                <a:solidFill>
                  <a:srgbClr val="212121"/>
                </a:solidFill>
                <a:effectLst/>
                <a:latin typeface="Roboto" panose="02000000000000000000" pitchFamily="2" charset="0"/>
              </a:rPr>
              <a:t>tahun</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dimana</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artinya</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pegawai</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baru</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cenderung</a:t>
            </a:r>
            <a:r>
              <a:rPr lang="en-ID" b="0" i="0" dirty="0">
                <a:solidFill>
                  <a:srgbClr val="212121"/>
                </a:solidFill>
                <a:effectLst/>
                <a:latin typeface="Roboto" panose="02000000000000000000" pitchFamily="2" charset="0"/>
              </a:rPr>
              <a:t> resign </a:t>
            </a:r>
            <a:r>
              <a:rPr lang="en-ID" b="0" i="0" dirty="0" err="1">
                <a:solidFill>
                  <a:srgbClr val="212121"/>
                </a:solidFill>
                <a:effectLst/>
                <a:latin typeface="Roboto" panose="02000000000000000000" pitchFamily="2" charset="0"/>
              </a:rPr>
              <a:t>dibanding</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pegawai</a:t>
            </a:r>
            <a:r>
              <a:rPr lang="en-ID" b="0" i="0" dirty="0">
                <a:solidFill>
                  <a:srgbClr val="212121"/>
                </a:solidFill>
                <a:effectLst/>
                <a:latin typeface="Roboto" panose="02000000000000000000" pitchFamily="2" charset="0"/>
              </a:rPr>
              <a:t> lama.</a:t>
            </a:r>
          </a:p>
          <a:p>
            <a:pPr algn="just"/>
            <a:br>
              <a:rPr lang="en-ID" dirty="0"/>
            </a:br>
            <a:r>
              <a:rPr lang="en-ID" b="1" i="0" dirty="0" err="1">
                <a:solidFill>
                  <a:srgbClr val="212121"/>
                </a:solidFill>
                <a:effectLst/>
                <a:latin typeface="Roboto" panose="02000000000000000000" pitchFamily="2" charset="0"/>
              </a:rPr>
              <a:t>Rekomendasi</a:t>
            </a:r>
            <a:r>
              <a:rPr lang="en-ID" b="0" i="0" dirty="0">
                <a:solidFill>
                  <a:srgbClr val="212121"/>
                </a:solidFill>
                <a:effectLst/>
                <a:latin typeface="Roboto" panose="02000000000000000000" pitchFamily="2" charset="0"/>
              </a:rPr>
              <a:t>: Perusahaan </a:t>
            </a:r>
            <a:r>
              <a:rPr lang="en-ID" b="0" i="0" dirty="0" err="1">
                <a:solidFill>
                  <a:srgbClr val="212121"/>
                </a:solidFill>
                <a:effectLst/>
                <a:latin typeface="Roboto" panose="02000000000000000000" pitchFamily="2" charset="0"/>
              </a:rPr>
              <a:t>dapat</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meninjau</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kembali</a:t>
            </a:r>
            <a:r>
              <a:rPr lang="en-ID" b="0" i="0" dirty="0">
                <a:solidFill>
                  <a:srgbClr val="212121"/>
                </a:solidFill>
                <a:effectLst/>
                <a:latin typeface="Roboto" panose="02000000000000000000" pitchFamily="2" charset="0"/>
              </a:rPr>
              <a:t> culture </a:t>
            </a:r>
            <a:r>
              <a:rPr lang="en-ID" b="0" i="0" dirty="0" err="1">
                <a:solidFill>
                  <a:srgbClr val="212121"/>
                </a:solidFill>
                <a:effectLst/>
                <a:latin typeface="Roboto" panose="02000000000000000000" pitchFamily="2" charset="0"/>
              </a:rPr>
              <a:t>perusahaan</a:t>
            </a:r>
            <a:r>
              <a:rPr lang="en-ID" b="0" i="0" dirty="0">
                <a:solidFill>
                  <a:srgbClr val="212121"/>
                </a:solidFill>
                <a:effectLst/>
                <a:latin typeface="Roboto" panose="02000000000000000000" pitchFamily="2" charset="0"/>
              </a:rPr>
              <a:t> yang </a:t>
            </a:r>
            <a:r>
              <a:rPr lang="en-ID" b="0" i="0" dirty="0" err="1">
                <a:solidFill>
                  <a:srgbClr val="212121"/>
                </a:solidFill>
                <a:effectLst/>
                <a:latin typeface="Roboto" panose="02000000000000000000" pitchFamily="2" charset="0"/>
              </a:rPr>
              <a:t>ada</a:t>
            </a:r>
            <a:r>
              <a:rPr lang="en-ID" b="0" i="0" dirty="0">
                <a:solidFill>
                  <a:srgbClr val="212121"/>
                </a:solidFill>
                <a:effectLst/>
                <a:latin typeface="Roboto" panose="02000000000000000000" pitchFamily="2" charset="0"/>
              </a:rPr>
              <a:t> agar </a:t>
            </a:r>
            <a:r>
              <a:rPr lang="en-ID" b="0" i="0" dirty="0" err="1">
                <a:solidFill>
                  <a:srgbClr val="212121"/>
                </a:solidFill>
                <a:effectLst/>
                <a:latin typeface="Roboto" panose="02000000000000000000" pitchFamily="2" charset="0"/>
              </a:rPr>
              <a:t>tidak</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menciptakan</a:t>
            </a:r>
            <a:r>
              <a:rPr lang="en-ID" b="0" i="0" dirty="0">
                <a:solidFill>
                  <a:srgbClr val="212121"/>
                </a:solidFill>
                <a:effectLst/>
                <a:latin typeface="Roboto" panose="02000000000000000000" pitchFamily="2" charset="0"/>
              </a:rPr>
              <a:t> toxic work environment </a:t>
            </a:r>
            <a:r>
              <a:rPr lang="en-ID" b="0" i="0" dirty="0" err="1">
                <a:solidFill>
                  <a:srgbClr val="212121"/>
                </a:solidFill>
                <a:effectLst/>
                <a:latin typeface="Roboto" panose="02000000000000000000" pitchFamily="2" charset="0"/>
              </a:rPr>
              <a:t>serta</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mengadakan</a:t>
            </a:r>
            <a:r>
              <a:rPr lang="en-ID" b="0" i="0" dirty="0">
                <a:solidFill>
                  <a:srgbClr val="212121"/>
                </a:solidFill>
                <a:effectLst/>
                <a:latin typeface="Roboto" panose="02000000000000000000" pitchFamily="2" charset="0"/>
              </a:rPr>
              <a:t> program </a:t>
            </a:r>
            <a:r>
              <a:rPr lang="en-ID" b="0" i="0" dirty="0" err="1">
                <a:solidFill>
                  <a:srgbClr val="212121"/>
                </a:solidFill>
                <a:effectLst/>
                <a:latin typeface="Roboto" panose="02000000000000000000" pitchFamily="2" charset="0"/>
              </a:rPr>
              <a:t>pengembangan</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karir</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untuk</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menjaga</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pegawai-pegawai</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baru</a:t>
            </a:r>
            <a:r>
              <a:rPr lang="en-ID" b="0" i="0" dirty="0">
                <a:solidFill>
                  <a:srgbClr val="212121"/>
                </a:solidFill>
                <a:effectLst/>
                <a:latin typeface="Roboto" panose="02000000000000000000" pitchFamily="2" charset="0"/>
              </a:rPr>
              <a:t> yang </a:t>
            </a:r>
            <a:r>
              <a:rPr lang="en-ID" b="0" i="0" dirty="0" err="1">
                <a:solidFill>
                  <a:srgbClr val="212121"/>
                </a:solidFill>
                <a:effectLst/>
                <a:latin typeface="Roboto" panose="02000000000000000000" pitchFamily="2" charset="0"/>
              </a:rPr>
              <a:t>memiliki</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potensi</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pengembangan</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diri</a:t>
            </a:r>
            <a:r>
              <a:rPr lang="en-ID" b="0" i="0" dirty="0">
                <a:solidFill>
                  <a:srgbClr val="212121"/>
                </a:solidFill>
                <a:effectLst/>
                <a:latin typeface="Roboto" panose="02000000000000000000" pitchFamily="2" charset="0"/>
              </a:rPr>
              <a:t> yang </a:t>
            </a:r>
            <a:r>
              <a:rPr lang="en-ID" b="0" i="0" dirty="0" err="1">
                <a:solidFill>
                  <a:srgbClr val="212121"/>
                </a:solidFill>
                <a:effectLst/>
                <a:latin typeface="Roboto" panose="02000000000000000000" pitchFamily="2" charset="0"/>
              </a:rPr>
              <a:t>bagus</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Selain</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itu</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perusahaan</a:t>
            </a:r>
            <a:r>
              <a:rPr lang="en-ID" b="0" i="0" dirty="0">
                <a:solidFill>
                  <a:srgbClr val="212121"/>
                </a:solidFill>
                <a:effectLst/>
                <a:latin typeface="Roboto" panose="02000000000000000000" pitchFamily="2" charset="0"/>
              </a:rPr>
              <a:t> juga </a:t>
            </a:r>
            <a:r>
              <a:rPr lang="en-ID" b="0" i="0" dirty="0" err="1">
                <a:solidFill>
                  <a:srgbClr val="212121"/>
                </a:solidFill>
                <a:effectLst/>
                <a:latin typeface="Roboto" panose="02000000000000000000" pitchFamily="2" charset="0"/>
              </a:rPr>
              <a:t>dapat</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melakukan</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survei</a:t>
            </a:r>
            <a:r>
              <a:rPr lang="en-ID" b="0" i="0" dirty="0">
                <a:solidFill>
                  <a:srgbClr val="212121"/>
                </a:solidFill>
                <a:effectLst/>
                <a:latin typeface="Roboto" panose="02000000000000000000" pitchFamily="2" charset="0"/>
              </a:rPr>
              <a:t> dan </a:t>
            </a:r>
            <a:r>
              <a:rPr lang="en-ID" b="0" i="0" dirty="0" err="1">
                <a:solidFill>
                  <a:srgbClr val="212121"/>
                </a:solidFill>
                <a:effectLst/>
                <a:latin typeface="Roboto" panose="02000000000000000000" pitchFamily="2" charset="0"/>
              </a:rPr>
              <a:t>meminta</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umpan</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balik</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dari</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pegawai</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untuk</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memahami</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kebutuhan</a:t>
            </a:r>
            <a:r>
              <a:rPr lang="en-ID" b="0" i="0" dirty="0">
                <a:solidFill>
                  <a:srgbClr val="212121"/>
                </a:solidFill>
                <a:effectLst/>
                <a:latin typeface="Roboto" panose="02000000000000000000" pitchFamily="2" charset="0"/>
              </a:rPr>
              <a:t> </a:t>
            </a:r>
            <a:r>
              <a:rPr lang="en-ID" b="0" i="0" dirty="0" err="1">
                <a:solidFill>
                  <a:srgbClr val="212121"/>
                </a:solidFill>
                <a:effectLst/>
                <a:latin typeface="Roboto" panose="02000000000000000000" pitchFamily="2" charset="0"/>
              </a:rPr>
              <a:t>mereka</a:t>
            </a:r>
            <a:r>
              <a:rPr lang="en-ID" b="0" i="0" dirty="0">
                <a:solidFill>
                  <a:srgbClr val="212121"/>
                </a:solidFill>
                <a:effectLst/>
                <a:latin typeface="Roboto" panose="02000000000000000000" pitchFamily="2" charset="0"/>
              </a:rPr>
              <a:t>.</a:t>
            </a:r>
            <a:endParaRPr lang="en-US" sz="1100" dirty="0"/>
          </a:p>
        </p:txBody>
      </p:sp>
      <p:pic>
        <p:nvPicPr>
          <p:cNvPr id="3074" name="Picture 2">
            <a:extLst>
              <a:ext uri="{FF2B5EF4-FFF2-40B4-BE49-F238E27FC236}">
                <a16:creationId xmlns:a16="http://schemas.microsoft.com/office/drawing/2014/main" id="{FE2E02AB-779D-2EBE-DD63-2830F658C7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00" y="1138111"/>
            <a:ext cx="4156950" cy="3240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3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7" name="TextBox 6">
            <a:extLst>
              <a:ext uri="{FF2B5EF4-FFF2-40B4-BE49-F238E27FC236}">
                <a16:creationId xmlns:a16="http://schemas.microsoft.com/office/drawing/2014/main" id="{7D4FFCBE-125E-2F2D-D015-40B246164864}"/>
              </a:ext>
            </a:extLst>
          </p:cNvPr>
          <p:cNvSpPr txBox="1"/>
          <p:nvPr/>
        </p:nvSpPr>
        <p:spPr>
          <a:xfrm>
            <a:off x="311700" y="646641"/>
            <a:ext cx="3812241" cy="338554"/>
          </a:xfrm>
          <a:prstGeom prst="rect">
            <a:avLst/>
          </a:prstGeom>
          <a:noFill/>
        </p:spPr>
        <p:txBody>
          <a:bodyPr wrap="square" rtlCol="0">
            <a:spAutoFit/>
          </a:bodyPr>
          <a:lstStyle/>
          <a:p>
            <a:r>
              <a:rPr lang="en-US" sz="1600" b="1" dirty="0"/>
              <a:t>Missing Values</a:t>
            </a:r>
          </a:p>
        </p:txBody>
      </p:sp>
      <p:pic>
        <p:nvPicPr>
          <p:cNvPr id="9" name="Picture 8">
            <a:extLst>
              <a:ext uri="{FF2B5EF4-FFF2-40B4-BE49-F238E27FC236}">
                <a16:creationId xmlns:a16="http://schemas.microsoft.com/office/drawing/2014/main" id="{C29CC166-DF57-DA72-ABEC-993EF143FF07}"/>
              </a:ext>
            </a:extLst>
          </p:cNvPr>
          <p:cNvPicPr>
            <a:picLocks noChangeAspect="1"/>
          </p:cNvPicPr>
          <p:nvPr/>
        </p:nvPicPr>
        <p:blipFill rotWithShape="1">
          <a:blip r:embed="rId4"/>
          <a:srcRect l="20587" t="33333" r="29437" b="30235"/>
          <a:stretch/>
        </p:blipFill>
        <p:spPr>
          <a:xfrm>
            <a:off x="358765" y="985196"/>
            <a:ext cx="5221764" cy="2141246"/>
          </a:xfrm>
          <a:prstGeom prst="rect">
            <a:avLst/>
          </a:prstGeom>
        </p:spPr>
      </p:pic>
      <p:sp>
        <p:nvSpPr>
          <p:cNvPr id="12" name="TextBox 11">
            <a:extLst>
              <a:ext uri="{FF2B5EF4-FFF2-40B4-BE49-F238E27FC236}">
                <a16:creationId xmlns:a16="http://schemas.microsoft.com/office/drawing/2014/main" id="{93C8F7BA-0420-6099-EF80-7A848A0F883D}"/>
              </a:ext>
            </a:extLst>
          </p:cNvPr>
          <p:cNvSpPr txBox="1"/>
          <p:nvPr/>
        </p:nvSpPr>
        <p:spPr>
          <a:xfrm>
            <a:off x="5802406" y="646641"/>
            <a:ext cx="3200400" cy="3816429"/>
          </a:xfrm>
          <a:prstGeom prst="rect">
            <a:avLst/>
          </a:prstGeom>
          <a:noFill/>
        </p:spPr>
        <p:txBody>
          <a:bodyPr wrap="square" rtlCol="0">
            <a:spAutoFit/>
          </a:bodyPr>
          <a:lstStyle/>
          <a:p>
            <a:pPr marL="171450" indent="-171450" algn="just">
              <a:buFont typeface="Arial" panose="020B0604020202020204" pitchFamily="34" charset="0"/>
              <a:buChar char="•"/>
            </a:pPr>
            <a:r>
              <a:rPr lang="en-US" sz="1100" dirty="0" err="1"/>
              <a:t>Untuk</a:t>
            </a:r>
            <a:r>
              <a:rPr lang="en-US" sz="1100" dirty="0"/>
              <a:t> </a:t>
            </a:r>
            <a:r>
              <a:rPr lang="en-US" sz="1100" dirty="0" err="1"/>
              <a:t>nilai</a:t>
            </a:r>
            <a:r>
              <a:rPr lang="en-US" sz="1100" dirty="0"/>
              <a:t> null pada feature </a:t>
            </a:r>
            <a:r>
              <a:rPr lang="en-US" sz="1100" b="1" dirty="0" err="1"/>
              <a:t>AlasanResign</a:t>
            </a:r>
            <a:r>
              <a:rPr lang="en-US" sz="1100" dirty="0"/>
              <a:t> </a:t>
            </a:r>
            <a:r>
              <a:rPr lang="en-US" sz="1100" dirty="0" err="1"/>
              <a:t>akan</a:t>
            </a:r>
            <a:r>
              <a:rPr lang="en-US" sz="1100" dirty="0"/>
              <a:t> </a:t>
            </a:r>
            <a:r>
              <a:rPr lang="en-US" sz="1100" dirty="0" err="1"/>
              <a:t>diganti</a:t>
            </a:r>
            <a:r>
              <a:rPr lang="en-US" sz="1100" dirty="0"/>
              <a:t> </a:t>
            </a:r>
            <a:r>
              <a:rPr lang="en-US" sz="1100" dirty="0" err="1"/>
              <a:t>menjadi</a:t>
            </a:r>
            <a:r>
              <a:rPr lang="en-US" sz="1100" dirty="0"/>
              <a:t> </a:t>
            </a:r>
            <a:r>
              <a:rPr lang="en-US" sz="1100" dirty="0" err="1"/>
              <a:t>masih_bekerja</a:t>
            </a:r>
            <a:r>
              <a:rPr lang="en-US" sz="1100" dirty="0"/>
              <a:t> </a:t>
            </a:r>
            <a:r>
              <a:rPr lang="en-US" sz="1100" dirty="0" err="1"/>
              <a:t>karena</a:t>
            </a:r>
            <a:r>
              <a:rPr lang="en-US" sz="1100" dirty="0"/>
              <a:t> </a:t>
            </a:r>
            <a:r>
              <a:rPr lang="en-US" sz="1100" dirty="0" err="1"/>
              <a:t>belum</a:t>
            </a:r>
            <a:r>
              <a:rPr lang="en-US" sz="1100" dirty="0"/>
              <a:t> </a:t>
            </a:r>
            <a:r>
              <a:rPr lang="en-US" sz="1100" dirty="0" err="1"/>
              <a:t>ada</a:t>
            </a:r>
            <a:r>
              <a:rPr lang="en-US" sz="1100" dirty="0"/>
              <a:t> </a:t>
            </a:r>
            <a:r>
              <a:rPr lang="en-US" sz="1100" dirty="0" err="1"/>
              <a:t>nilai</a:t>
            </a:r>
            <a:r>
              <a:rPr lang="en-US" sz="1100" dirty="0"/>
              <a:t> pada feature </a:t>
            </a:r>
            <a:r>
              <a:rPr lang="en-US" sz="1100" dirty="0" err="1"/>
              <a:t>TanggalResign</a:t>
            </a:r>
            <a:r>
              <a:rPr lang="en-US" sz="1100" dirty="0"/>
              <a:t> yang </a:t>
            </a:r>
            <a:r>
              <a:rPr lang="en-US" sz="1100" dirty="0" err="1"/>
              <a:t>berarti</a:t>
            </a:r>
            <a:r>
              <a:rPr lang="en-US" sz="1100" dirty="0"/>
              <a:t> </a:t>
            </a:r>
            <a:r>
              <a:rPr lang="en-US" sz="1100" dirty="0" err="1"/>
              <a:t>karyawan</a:t>
            </a:r>
            <a:r>
              <a:rPr lang="en-US" sz="1100" dirty="0"/>
              <a:t> </a:t>
            </a:r>
            <a:r>
              <a:rPr lang="en-US" sz="1100" dirty="0" err="1"/>
              <a:t>tersebut</a:t>
            </a:r>
            <a:r>
              <a:rPr lang="en-US" sz="1100" dirty="0"/>
              <a:t> </a:t>
            </a:r>
            <a:r>
              <a:rPr lang="en-US" sz="1100" dirty="0" err="1"/>
              <a:t>belum</a:t>
            </a:r>
            <a:r>
              <a:rPr lang="en-US" sz="1100" dirty="0"/>
              <a:t> resign.</a:t>
            </a:r>
          </a:p>
          <a:p>
            <a:pPr algn="just"/>
            <a:endParaRPr lang="en-US" sz="1100" dirty="0"/>
          </a:p>
          <a:p>
            <a:pPr marL="171450" indent="-171450" algn="just">
              <a:buFont typeface="Arial" panose="020B0604020202020204" pitchFamily="34" charset="0"/>
              <a:buChar char="•"/>
            </a:pPr>
            <a:r>
              <a:rPr lang="en-US" sz="1100" dirty="0" err="1"/>
              <a:t>Untuk</a:t>
            </a:r>
            <a:r>
              <a:rPr lang="en-US" sz="1100" dirty="0"/>
              <a:t> feature </a:t>
            </a:r>
            <a:r>
              <a:rPr lang="en-US" sz="1100" b="1" dirty="0" err="1"/>
              <a:t>IkutProgramLOP</a:t>
            </a:r>
            <a:r>
              <a:rPr lang="en-US" sz="1100" dirty="0"/>
              <a:t> </a:t>
            </a:r>
            <a:r>
              <a:rPr lang="en-US" sz="1100" dirty="0" err="1"/>
              <a:t>akan</a:t>
            </a:r>
            <a:r>
              <a:rPr lang="en-US" sz="1100" dirty="0"/>
              <a:t> </a:t>
            </a:r>
            <a:r>
              <a:rPr lang="en-US" sz="1100" dirty="0" err="1"/>
              <a:t>dihapus</a:t>
            </a:r>
            <a:r>
              <a:rPr lang="en-US" sz="1100" dirty="0"/>
              <a:t> </a:t>
            </a:r>
            <a:r>
              <a:rPr lang="en-US" sz="1100" dirty="0" err="1"/>
              <a:t>saja</a:t>
            </a:r>
            <a:r>
              <a:rPr lang="en-US" sz="1100" dirty="0"/>
              <a:t> </a:t>
            </a:r>
            <a:r>
              <a:rPr lang="en-US" sz="1100" dirty="0" err="1"/>
              <a:t>karena</a:t>
            </a:r>
            <a:r>
              <a:rPr lang="en-US" sz="1100" dirty="0"/>
              <a:t> </a:t>
            </a:r>
            <a:r>
              <a:rPr lang="en-US" sz="1100" dirty="0" err="1"/>
              <a:t>nilai</a:t>
            </a:r>
            <a:r>
              <a:rPr lang="en-US" sz="1100" dirty="0"/>
              <a:t> </a:t>
            </a:r>
            <a:r>
              <a:rPr lang="en-US" sz="1100" dirty="0" err="1"/>
              <a:t>nullnya</a:t>
            </a:r>
            <a:r>
              <a:rPr lang="en-US" sz="1100" dirty="0"/>
              <a:t> yang </a:t>
            </a:r>
            <a:r>
              <a:rPr lang="en-US" sz="1100" dirty="0" err="1"/>
              <a:t>terlalu</a:t>
            </a:r>
            <a:r>
              <a:rPr lang="en-US" sz="1100" dirty="0"/>
              <a:t> </a:t>
            </a:r>
            <a:r>
              <a:rPr lang="en-US" sz="1100" dirty="0" err="1"/>
              <a:t>banyak</a:t>
            </a:r>
            <a:r>
              <a:rPr lang="en-US" sz="1100" dirty="0"/>
              <a:t> (</a:t>
            </a:r>
            <a:r>
              <a:rPr lang="en-US" sz="1100" dirty="0" err="1"/>
              <a:t>hampir</a:t>
            </a:r>
            <a:r>
              <a:rPr lang="en-US" sz="1100" dirty="0"/>
              <a:t> 90%).</a:t>
            </a:r>
          </a:p>
          <a:p>
            <a:pPr marL="171450" indent="-171450" algn="just">
              <a:buFont typeface="Arial" panose="020B0604020202020204" pitchFamily="34" charset="0"/>
              <a:buChar char="•"/>
            </a:pPr>
            <a:endParaRPr lang="en-US" sz="1100" dirty="0"/>
          </a:p>
          <a:p>
            <a:pPr marL="171450" indent="-171450" algn="just">
              <a:buFont typeface="Arial" panose="020B0604020202020204" pitchFamily="34" charset="0"/>
              <a:buChar char="•"/>
            </a:pPr>
            <a:r>
              <a:rPr lang="en-US" sz="1100" dirty="0" err="1"/>
              <a:t>Untuk</a:t>
            </a:r>
            <a:r>
              <a:rPr lang="en-US" sz="1100" dirty="0"/>
              <a:t> </a:t>
            </a:r>
            <a:r>
              <a:rPr lang="en-US" sz="1100" dirty="0" err="1"/>
              <a:t>nilai</a:t>
            </a:r>
            <a:r>
              <a:rPr lang="en-US" sz="1100" dirty="0"/>
              <a:t> null pada feature </a:t>
            </a:r>
            <a:r>
              <a:rPr lang="en-US" sz="1100" b="1" dirty="0" err="1"/>
              <a:t>JumlahKetidakhadiran</a:t>
            </a:r>
            <a:r>
              <a:rPr lang="en-US" sz="1100" dirty="0"/>
              <a:t> </a:t>
            </a:r>
            <a:r>
              <a:rPr lang="en-US" sz="1100" dirty="0" err="1"/>
              <a:t>akan</a:t>
            </a:r>
            <a:r>
              <a:rPr lang="en-US" sz="1100" dirty="0"/>
              <a:t> </a:t>
            </a:r>
            <a:r>
              <a:rPr lang="en-US" sz="1100" dirty="0" err="1"/>
              <a:t>diisi</a:t>
            </a:r>
            <a:r>
              <a:rPr lang="en-US" sz="1100" dirty="0"/>
              <a:t> </a:t>
            </a:r>
            <a:r>
              <a:rPr lang="en-US" sz="1100" dirty="0" err="1"/>
              <a:t>dengan</a:t>
            </a:r>
            <a:r>
              <a:rPr lang="en-US" sz="1100" dirty="0"/>
              <a:t> 0 </a:t>
            </a:r>
            <a:r>
              <a:rPr lang="en-US" sz="1100" dirty="0" err="1"/>
              <a:t>dimana</a:t>
            </a:r>
            <a:r>
              <a:rPr lang="en-US" sz="1100" dirty="0"/>
              <a:t> </a:t>
            </a:r>
            <a:r>
              <a:rPr lang="en-US" sz="1100" dirty="0" err="1"/>
              <a:t>asumsi</a:t>
            </a:r>
            <a:r>
              <a:rPr lang="en-US" sz="1100" dirty="0"/>
              <a:t> </a:t>
            </a:r>
            <a:r>
              <a:rPr lang="en-US" sz="1100" dirty="0" err="1"/>
              <a:t>kita</a:t>
            </a:r>
            <a:r>
              <a:rPr lang="en-US" sz="1100" dirty="0"/>
              <a:t> </a:t>
            </a:r>
            <a:r>
              <a:rPr lang="en-US" sz="1100" dirty="0" err="1"/>
              <a:t>bahwa</a:t>
            </a:r>
            <a:r>
              <a:rPr lang="en-US" sz="1100" dirty="0"/>
              <a:t> </a:t>
            </a:r>
            <a:r>
              <a:rPr lang="en-US" sz="1100" dirty="0" err="1"/>
              <a:t>nilai</a:t>
            </a:r>
            <a:r>
              <a:rPr lang="en-US" sz="1100" dirty="0"/>
              <a:t> null </a:t>
            </a:r>
            <a:r>
              <a:rPr lang="en-US" sz="1100" dirty="0" err="1"/>
              <a:t>tersebut</a:t>
            </a:r>
            <a:r>
              <a:rPr lang="en-US" sz="1100" dirty="0"/>
              <a:t> </a:t>
            </a:r>
            <a:r>
              <a:rPr lang="en-US" sz="1100" dirty="0" err="1"/>
              <a:t>adalah</a:t>
            </a:r>
            <a:r>
              <a:rPr lang="en-US" sz="1100" dirty="0"/>
              <a:t> </a:t>
            </a:r>
            <a:r>
              <a:rPr lang="en-US" sz="1100" dirty="0" err="1"/>
              <a:t>berarti</a:t>
            </a:r>
            <a:r>
              <a:rPr lang="en-US" sz="1100" dirty="0"/>
              <a:t> </a:t>
            </a:r>
            <a:r>
              <a:rPr lang="en-US" sz="1100" dirty="0" err="1"/>
              <a:t>karyawan</a:t>
            </a:r>
            <a:r>
              <a:rPr lang="en-US" sz="1100" dirty="0"/>
              <a:t> </a:t>
            </a:r>
            <a:r>
              <a:rPr lang="en-US" sz="1100" dirty="0" err="1"/>
              <a:t>belum</a:t>
            </a:r>
            <a:r>
              <a:rPr lang="en-US" sz="1100" dirty="0"/>
              <a:t> </a:t>
            </a:r>
            <a:r>
              <a:rPr lang="en-US" sz="1100" dirty="0" err="1"/>
              <a:t>pernah</a:t>
            </a:r>
            <a:r>
              <a:rPr lang="en-US" sz="1100" dirty="0"/>
              <a:t> </a:t>
            </a:r>
            <a:r>
              <a:rPr lang="en-US" sz="1100" dirty="0" err="1"/>
              <a:t>tidak</a:t>
            </a:r>
            <a:r>
              <a:rPr lang="en-US" sz="1100" dirty="0"/>
              <a:t> </a:t>
            </a:r>
            <a:r>
              <a:rPr lang="en-US" sz="1100" dirty="0" err="1"/>
              <a:t>hadir</a:t>
            </a:r>
            <a:r>
              <a:rPr lang="en-US" sz="1100" dirty="0"/>
              <a:t>. </a:t>
            </a:r>
            <a:r>
              <a:rPr lang="en-US" sz="1100" dirty="0" err="1"/>
              <a:t>Asumsi</a:t>
            </a:r>
            <a:r>
              <a:rPr lang="en-US" sz="1100" dirty="0"/>
              <a:t> </a:t>
            </a:r>
            <a:r>
              <a:rPr lang="en-US" sz="1100" dirty="0" err="1"/>
              <a:t>ini</a:t>
            </a:r>
            <a:r>
              <a:rPr lang="en-US" sz="1100" dirty="0"/>
              <a:t> </a:t>
            </a:r>
            <a:r>
              <a:rPr lang="en-US" sz="1100" dirty="0" err="1"/>
              <a:t>didukung</a:t>
            </a:r>
            <a:r>
              <a:rPr lang="en-US" sz="1100" dirty="0"/>
              <a:t> </a:t>
            </a:r>
            <a:r>
              <a:rPr lang="en-US" sz="1100" dirty="0" err="1"/>
              <a:t>dengan</a:t>
            </a:r>
            <a:r>
              <a:rPr lang="en-US" sz="1100" dirty="0"/>
              <a:t> </a:t>
            </a:r>
            <a:r>
              <a:rPr lang="en-US" sz="1100" dirty="0" err="1"/>
              <a:t>tidak</a:t>
            </a:r>
            <a:r>
              <a:rPr lang="en-US" sz="1100" dirty="0"/>
              <a:t> </a:t>
            </a:r>
            <a:r>
              <a:rPr lang="en-US" sz="1100" dirty="0" err="1"/>
              <a:t>adanya</a:t>
            </a:r>
            <a:r>
              <a:rPr lang="en-US" sz="1100" dirty="0"/>
              <a:t> </a:t>
            </a:r>
            <a:r>
              <a:rPr lang="en-US" sz="1100" dirty="0" err="1"/>
              <a:t>nilai</a:t>
            </a:r>
            <a:r>
              <a:rPr lang="en-US" sz="1100" dirty="0"/>
              <a:t> 0 pada feature </a:t>
            </a:r>
            <a:r>
              <a:rPr lang="en-US" sz="1100" dirty="0" err="1"/>
              <a:t>tersebut</a:t>
            </a:r>
            <a:r>
              <a:rPr lang="en-US" sz="1100" dirty="0"/>
              <a:t>.</a:t>
            </a:r>
          </a:p>
          <a:p>
            <a:pPr marL="171450" indent="-171450" algn="just">
              <a:buFont typeface="Arial" panose="020B0604020202020204" pitchFamily="34" charset="0"/>
              <a:buChar char="•"/>
            </a:pPr>
            <a:endParaRPr lang="en-US" sz="1100" dirty="0"/>
          </a:p>
          <a:p>
            <a:pPr marL="171450" indent="-171450" algn="just">
              <a:buFont typeface="Arial" panose="020B0604020202020204" pitchFamily="34" charset="0"/>
              <a:buChar char="•"/>
            </a:pPr>
            <a:r>
              <a:rPr lang="en-US" sz="1100" dirty="0" err="1"/>
              <a:t>Untuk</a:t>
            </a:r>
            <a:r>
              <a:rPr lang="en-US" sz="1100" dirty="0"/>
              <a:t> </a:t>
            </a:r>
            <a:r>
              <a:rPr lang="en-US" sz="1100" dirty="0" err="1"/>
              <a:t>nilai</a:t>
            </a:r>
            <a:r>
              <a:rPr lang="en-US" sz="1100" dirty="0"/>
              <a:t> null pada feature </a:t>
            </a:r>
            <a:r>
              <a:rPr lang="en-US" sz="1100" b="1" dirty="0" err="1"/>
              <a:t>SkorKepuasanPegawai</a:t>
            </a:r>
            <a:r>
              <a:rPr lang="en-US" sz="1100" dirty="0"/>
              <a:t>, </a:t>
            </a:r>
            <a:r>
              <a:rPr lang="en-US" sz="1100" b="1" dirty="0" err="1"/>
              <a:t>JumlahKeikutsertaanProjek</a:t>
            </a:r>
            <a:r>
              <a:rPr lang="en-US" sz="1100" dirty="0"/>
              <a:t> dan </a:t>
            </a:r>
            <a:r>
              <a:rPr lang="en-US" sz="1100" b="1" dirty="0" err="1"/>
              <a:t>JumlahKeterlambatanSebulanTerakhir</a:t>
            </a:r>
            <a:r>
              <a:rPr lang="en-US" sz="1100" dirty="0"/>
              <a:t> </a:t>
            </a:r>
            <a:r>
              <a:rPr lang="en-US" sz="1100" dirty="0" err="1"/>
              <a:t>akan</a:t>
            </a:r>
            <a:r>
              <a:rPr lang="en-US" sz="1100" dirty="0"/>
              <a:t> </a:t>
            </a:r>
            <a:r>
              <a:rPr lang="en-US" sz="1100" dirty="0" err="1"/>
              <a:t>diisi</a:t>
            </a:r>
            <a:r>
              <a:rPr lang="en-US" sz="1100" dirty="0"/>
              <a:t> </a:t>
            </a:r>
            <a:r>
              <a:rPr lang="en-US" sz="1100" dirty="0" err="1"/>
              <a:t>dengan</a:t>
            </a:r>
            <a:r>
              <a:rPr lang="en-US" sz="1100" dirty="0"/>
              <a:t> </a:t>
            </a:r>
            <a:r>
              <a:rPr lang="en-US" sz="1100" dirty="0" err="1"/>
              <a:t>nilai</a:t>
            </a:r>
            <a:r>
              <a:rPr lang="en-US" sz="1100" dirty="0"/>
              <a:t> median </a:t>
            </a:r>
            <a:r>
              <a:rPr lang="en-US" sz="1100" dirty="0" err="1"/>
              <a:t>dari</a:t>
            </a:r>
            <a:r>
              <a:rPr lang="en-US" sz="1100" dirty="0"/>
              <a:t> masing-masing </a:t>
            </a:r>
            <a:r>
              <a:rPr lang="en-US" sz="1100" dirty="0" err="1"/>
              <a:t>kolom</a:t>
            </a:r>
            <a:r>
              <a:rPr lang="en-US" sz="1100" dirty="0"/>
              <a:t>.</a:t>
            </a:r>
          </a:p>
        </p:txBody>
      </p:sp>
      <p:sp>
        <p:nvSpPr>
          <p:cNvPr id="16" name="TextBox 15">
            <a:extLst>
              <a:ext uri="{FF2B5EF4-FFF2-40B4-BE49-F238E27FC236}">
                <a16:creationId xmlns:a16="http://schemas.microsoft.com/office/drawing/2014/main" id="{17CEDE67-6D14-F4E1-F9A5-F6E765C075EE}"/>
              </a:ext>
            </a:extLst>
          </p:cNvPr>
          <p:cNvSpPr txBox="1"/>
          <p:nvPr/>
        </p:nvSpPr>
        <p:spPr>
          <a:xfrm>
            <a:off x="311699" y="3127531"/>
            <a:ext cx="3812241"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err="1"/>
              <a:t>AlasanResign</a:t>
            </a:r>
            <a:endParaRPr lang="en-US" sz="1200" dirty="0"/>
          </a:p>
        </p:txBody>
      </p:sp>
      <p:pic>
        <p:nvPicPr>
          <p:cNvPr id="18" name="Picture 17">
            <a:extLst>
              <a:ext uri="{FF2B5EF4-FFF2-40B4-BE49-F238E27FC236}">
                <a16:creationId xmlns:a16="http://schemas.microsoft.com/office/drawing/2014/main" id="{4840557D-532A-F8A7-4C24-574361312BF1}"/>
              </a:ext>
            </a:extLst>
          </p:cNvPr>
          <p:cNvPicPr>
            <a:picLocks noChangeAspect="1"/>
          </p:cNvPicPr>
          <p:nvPr/>
        </p:nvPicPr>
        <p:blipFill rotWithShape="1">
          <a:blip r:embed="rId5"/>
          <a:srcRect l="20882" t="51111" r="52794" b="40654"/>
          <a:stretch/>
        </p:blipFill>
        <p:spPr>
          <a:xfrm>
            <a:off x="562623" y="3367424"/>
            <a:ext cx="2407024" cy="423582"/>
          </a:xfrm>
          <a:prstGeom prst="rect">
            <a:avLst/>
          </a:prstGeom>
        </p:spPr>
      </p:pic>
      <p:sp>
        <p:nvSpPr>
          <p:cNvPr id="19" name="Rectangle 18">
            <a:extLst>
              <a:ext uri="{FF2B5EF4-FFF2-40B4-BE49-F238E27FC236}">
                <a16:creationId xmlns:a16="http://schemas.microsoft.com/office/drawing/2014/main" id="{F9FDF022-B4E9-CBEB-50F1-296A5497B834}"/>
              </a:ext>
            </a:extLst>
          </p:cNvPr>
          <p:cNvSpPr/>
          <p:nvPr/>
        </p:nvSpPr>
        <p:spPr>
          <a:xfrm>
            <a:off x="1963271" y="2413746"/>
            <a:ext cx="463923" cy="14455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ID"/>
          </a:p>
        </p:txBody>
      </p:sp>
      <p:sp>
        <p:nvSpPr>
          <p:cNvPr id="20" name="TextBox 19">
            <a:extLst>
              <a:ext uri="{FF2B5EF4-FFF2-40B4-BE49-F238E27FC236}">
                <a16:creationId xmlns:a16="http://schemas.microsoft.com/office/drawing/2014/main" id="{F0E9FE32-7C3A-E1AE-033A-3D0DB8834793}"/>
              </a:ext>
            </a:extLst>
          </p:cNvPr>
          <p:cNvSpPr txBox="1"/>
          <p:nvPr/>
        </p:nvSpPr>
        <p:spPr>
          <a:xfrm>
            <a:off x="3341595" y="3132823"/>
            <a:ext cx="3812241"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err="1"/>
              <a:t>JumlahKetidakhadiran</a:t>
            </a:r>
            <a:endParaRPr lang="en-US" sz="1200" dirty="0"/>
          </a:p>
        </p:txBody>
      </p:sp>
      <p:pic>
        <p:nvPicPr>
          <p:cNvPr id="21" name="Picture 20">
            <a:extLst>
              <a:ext uri="{FF2B5EF4-FFF2-40B4-BE49-F238E27FC236}">
                <a16:creationId xmlns:a16="http://schemas.microsoft.com/office/drawing/2014/main" id="{1997851D-692F-2786-317D-65EEF41778F1}"/>
              </a:ext>
            </a:extLst>
          </p:cNvPr>
          <p:cNvPicPr>
            <a:picLocks noChangeAspect="1"/>
          </p:cNvPicPr>
          <p:nvPr/>
        </p:nvPicPr>
        <p:blipFill rotWithShape="1">
          <a:blip r:embed="rId6"/>
          <a:srcRect l="20662" t="32890" r="61102" b="27320"/>
          <a:stretch/>
        </p:blipFill>
        <p:spPr>
          <a:xfrm>
            <a:off x="3601791" y="3367424"/>
            <a:ext cx="1416247" cy="173815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7" name="TextBox 6">
            <a:extLst>
              <a:ext uri="{FF2B5EF4-FFF2-40B4-BE49-F238E27FC236}">
                <a16:creationId xmlns:a16="http://schemas.microsoft.com/office/drawing/2014/main" id="{7D4FFCBE-125E-2F2D-D015-40B246164864}"/>
              </a:ext>
            </a:extLst>
          </p:cNvPr>
          <p:cNvSpPr txBox="1"/>
          <p:nvPr/>
        </p:nvSpPr>
        <p:spPr>
          <a:xfrm>
            <a:off x="311700" y="646641"/>
            <a:ext cx="3812241" cy="338554"/>
          </a:xfrm>
          <a:prstGeom prst="rect">
            <a:avLst/>
          </a:prstGeom>
          <a:noFill/>
        </p:spPr>
        <p:txBody>
          <a:bodyPr wrap="square" rtlCol="0">
            <a:spAutoFit/>
          </a:bodyPr>
          <a:lstStyle/>
          <a:p>
            <a:r>
              <a:rPr lang="en-US" sz="1600" b="1" dirty="0"/>
              <a:t>Duplicated Values</a:t>
            </a:r>
          </a:p>
        </p:txBody>
      </p:sp>
      <p:pic>
        <p:nvPicPr>
          <p:cNvPr id="3" name="Picture 2">
            <a:extLst>
              <a:ext uri="{FF2B5EF4-FFF2-40B4-BE49-F238E27FC236}">
                <a16:creationId xmlns:a16="http://schemas.microsoft.com/office/drawing/2014/main" id="{F86FC5B5-DA3A-6348-EA0B-41F52096BDE6}"/>
              </a:ext>
            </a:extLst>
          </p:cNvPr>
          <p:cNvPicPr>
            <a:picLocks noChangeAspect="1"/>
          </p:cNvPicPr>
          <p:nvPr/>
        </p:nvPicPr>
        <p:blipFill rotWithShape="1">
          <a:blip r:embed="rId4"/>
          <a:srcRect l="20735" t="43399" r="68456" b="48889"/>
          <a:stretch/>
        </p:blipFill>
        <p:spPr>
          <a:xfrm>
            <a:off x="430305" y="985194"/>
            <a:ext cx="1264273" cy="507429"/>
          </a:xfrm>
          <a:prstGeom prst="rect">
            <a:avLst/>
          </a:prstGeom>
        </p:spPr>
      </p:pic>
      <p:sp>
        <p:nvSpPr>
          <p:cNvPr id="4" name="TextBox 3">
            <a:extLst>
              <a:ext uri="{FF2B5EF4-FFF2-40B4-BE49-F238E27FC236}">
                <a16:creationId xmlns:a16="http://schemas.microsoft.com/office/drawing/2014/main" id="{D52968B6-03C5-57A7-8B10-C5D6539AE84A}"/>
              </a:ext>
            </a:extLst>
          </p:cNvPr>
          <p:cNvSpPr txBox="1"/>
          <p:nvPr/>
        </p:nvSpPr>
        <p:spPr>
          <a:xfrm>
            <a:off x="311700" y="1419755"/>
            <a:ext cx="7866000" cy="261610"/>
          </a:xfrm>
          <a:prstGeom prst="rect">
            <a:avLst/>
          </a:prstGeom>
          <a:noFill/>
        </p:spPr>
        <p:txBody>
          <a:bodyPr wrap="square" rtlCol="0">
            <a:spAutoFit/>
          </a:bodyPr>
          <a:lstStyle/>
          <a:p>
            <a:r>
              <a:rPr lang="en-US" sz="1100" dirty="0"/>
              <a:t>Jika </a:t>
            </a:r>
            <a:r>
              <a:rPr lang="en-US" sz="1100" dirty="0" err="1"/>
              <a:t>dilihat</a:t>
            </a:r>
            <a:r>
              <a:rPr lang="en-US" sz="1100" dirty="0"/>
              <a:t> </a:t>
            </a:r>
            <a:r>
              <a:rPr lang="en-US" sz="1100" dirty="0" err="1"/>
              <a:t>secara</a:t>
            </a:r>
            <a:r>
              <a:rPr lang="en-US" sz="1100" dirty="0"/>
              <a:t> </a:t>
            </a:r>
            <a:r>
              <a:rPr lang="en-US" sz="1100" dirty="0" err="1"/>
              <a:t>sekilas</a:t>
            </a:r>
            <a:r>
              <a:rPr lang="en-US" sz="1100" dirty="0"/>
              <a:t>, </a:t>
            </a:r>
            <a:r>
              <a:rPr lang="en-US" sz="1100" dirty="0" err="1"/>
              <a:t>tidak</a:t>
            </a:r>
            <a:r>
              <a:rPr lang="en-US" sz="1100" dirty="0"/>
              <a:t> </a:t>
            </a:r>
            <a:r>
              <a:rPr lang="en-US" sz="1100" dirty="0" err="1"/>
              <a:t>ada</a:t>
            </a:r>
            <a:r>
              <a:rPr lang="en-US" sz="1100" dirty="0"/>
              <a:t> baris yang </a:t>
            </a:r>
            <a:r>
              <a:rPr lang="en-US" sz="1100" dirty="0" err="1"/>
              <a:t>duplikat</a:t>
            </a:r>
            <a:r>
              <a:rPr lang="en-US" sz="1100" dirty="0"/>
              <a:t>. </a:t>
            </a:r>
            <a:r>
              <a:rPr lang="en-US" sz="1100" dirty="0" err="1"/>
              <a:t>Namun</a:t>
            </a:r>
            <a:r>
              <a:rPr lang="en-US" sz="1100" dirty="0"/>
              <a:t>, </a:t>
            </a:r>
            <a:r>
              <a:rPr lang="en-US" sz="1100" dirty="0" err="1"/>
              <a:t>kita</a:t>
            </a:r>
            <a:r>
              <a:rPr lang="en-US" sz="1100" dirty="0"/>
              <a:t> </a:t>
            </a:r>
            <a:r>
              <a:rPr lang="en-US" sz="1100" dirty="0" err="1"/>
              <a:t>akan</a:t>
            </a:r>
            <a:r>
              <a:rPr lang="en-US" sz="1100" dirty="0"/>
              <a:t> </a:t>
            </a:r>
            <a:r>
              <a:rPr lang="en-US" sz="1100" dirty="0" err="1"/>
              <a:t>coba</a:t>
            </a:r>
            <a:r>
              <a:rPr lang="en-US" sz="1100" dirty="0"/>
              <a:t> </a:t>
            </a:r>
            <a:r>
              <a:rPr lang="en-US" sz="1100" dirty="0" err="1"/>
              <a:t>melihat</a:t>
            </a:r>
            <a:r>
              <a:rPr lang="en-US" sz="1100" dirty="0"/>
              <a:t> </a:t>
            </a:r>
            <a:r>
              <a:rPr lang="en-US" sz="1100" dirty="0" err="1"/>
              <a:t>dari</a:t>
            </a:r>
            <a:r>
              <a:rPr lang="en-US" sz="1100" dirty="0"/>
              <a:t> Username.</a:t>
            </a:r>
          </a:p>
        </p:txBody>
      </p:sp>
      <p:pic>
        <p:nvPicPr>
          <p:cNvPr id="10" name="Picture 9">
            <a:extLst>
              <a:ext uri="{FF2B5EF4-FFF2-40B4-BE49-F238E27FC236}">
                <a16:creationId xmlns:a16="http://schemas.microsoft.com/office/drawing/2014/main" id="{9CBC7921-9E5C-9F50-270E-FEEFAEB59078}"/>
              </a:ext>
            </a:extLst>
          </p:cNvPr>
          <p:cNvPicPr>
            <a:picLocks noChangeAspect="1"/>
          </p:cNvPicPr>
          <p:nvPr/>
        </p:nvPicPr>
        <p:blipFill rotWithShape="1">
          <a:blip r:embed="rId5"/>
          <a:srcRect l="18532" t="22484" b="8757"/>
          <a:stretch/>
        </p:blipFill>
        <p:spPr>
          <a:xfrm>
            <a:off x="430305" y="1681365"/>
            <a:ext cx="5654489" cy="3018382"/>
          </a:xfrm>
          <a:prstGeom prst="rect">
            <a:avLst/>
          </a:prstGeom>
        </p:spPr>
      </p:pic>
      <p:sp>
        <p:nvSpPr>
          <p:cNvPr id="11" name="TextBox 10">
            <a:extLst>
              <a:ext uri="{FF2B5EF4-FFF2-40B4-BE49-F238E27FC236}">
                <a16:creationId xmlns:a16="http://schemas.microsoft.com/office/drawing/2014/main" id="{2690FF9B-F501-F59A-6A46-D2B8492B720A}"/>
              </a:ext>
            </a:extLst>
          </p:cNvPr>
          <p:cNvSpPr txBox="1"/>
          <p:nvPr/>
        </p:nvSpPr>
        <p:spPr>
          <a:xfrm>
            <a:off x="6084794" y="2692695"/>
            <a:ext cx="2699621" cy="769441"/>
          </a:xfrm>
          <a:prstGeom prst="rect">
            <a:avLst/>
          </a:prstGeom>
          <a:noFill/>
        </p:spPr>
        <p:txBody>
          <a:bodyPr wrap="square" rtlCol="0">
            <a:spAutoFit/>
          </a:bodyPr>
          <a:lstStyle/>
          <a:p>
            <a:pPr algn="just"/>
            <a:r>
              <a:rPr lang="en-US" sz="1100" dirty="0" err="1"/>
              <a:t>Kedua</a:t>
            </a:r>
            <a:r>
              <a:rPr lang="en-US" sz="1100" dirty="0"/>
              <a:t> username yang </a:t>
            </a:r>
            <a:r>
              <a:rPr lang="en-US" sz="1100" dirty="0" err="1"/>
              <a:t>sama</a:t>
            </a:r>
            <a:r>
              <a:rPr lang="en-US" sz="1100" dirty="0"/>
              <a:t> </a:t>
            </a:r>
            <a:r>
              <a:rPr lang="en-US" sz="1100" dirty="0" err="1"/>
              <a:t>tersebut</a:t>
            </a:r>
            <a:r>
              <a:rPr lang="en-US" sz="1100" dirty="0"/>
              <a:t> </a:t>
            </a:r>
            <a:r>
              <a:rPr lang="en-US" sz="1100" dirty="0" err="1"/>
              <a:t>memiliki</a:t>
            </a:r>
            <a:r>
              <a:rPr lang="en-US" sz="1100" dirty="0"/>
              <a:t> </a:t>
            </a:r>
            <a:r>
              <a:rPr lang="en-US" sz="1100" dirty="0" err="1"/>
              <a:t>identitas</a:t>
            </a:r>
            <a:r>
              <a:rPr lang="en-US" sz="1100" dirty="0"/>
              <a:t> yang </a:t>
            </a:r>
            <a:r>
              <a:rPr lang="en-US" sz="1100" dirty="0" err="1"/>
              <a:t>berbeda</a:t>
            </a:r>
            <a:r>
              <a:rPr lang="en-US" sz="1100" dirty="0"/>
              <a:t>, </a:t>
            </a:r>
            <a:r>
              <a:rPr lang="en-US" sz="1100" dirty="0" err="1"/>
              <a:t>sehingga</a:t>
            </a:r>
            <a:r>
              <a:rPr lang="en-US" sz="1100" dirty="0"/>
              <a:t> </a:t>
            </a:r>
            <a:r>
              <a:rPr lang="en-US" sz="1100" dirty="0" err="1"/>
              <a:t>disimpulkan</a:t>
            </a:r>
            <a:r>
              <a:rPr lang="en-US" sz="1100" dirty="0"/>
              <a:t> </a:t>
            </a:r>
            <a:r>
              <a:rPr lang="en-US" sz="1100" dirty="0" err="1"/>
              <a:t>memang</a:t>
            </a:r>
            <a:r>
              <a:rPr lang="en-US" sz="1100" dirty="0"/>
              <a:t> </a:t>
            </a:r>
            <a:r>
              <a:rPr lang="en-US" sz="1100" dirty="0" err="1"/>
              <a:t>tidak</a:t>
            </a:r>
            <a:r>
              <a:rPr lang="en-US" sz="1100" dirty="0"/>
              <a:t> </a:t>
            </a:r>
            <a:r>
              <a:rPr lang="en-US" sz="1100" dirty="0" err="1"/>
              <a:t>ada</a:t>
            </a:r>
            <a:r>
              <a:rPr lang="en-US" sz="1100" dirty="0"/>
              <a:t> data yang </a:t>
            </a:r>
            <a:r>
              <a:rPr lang="en-US" sz="1100" dirty="0" err="1"/>
              <a:t>duplikat</a:t>
            </a:r>
            <a:r>
              <a:rPr lang="en-US" sz="1100" dirty="0"/>
              <a:t>.</a:t>
            </a:r>
          </a:p>
        </p:txBody>
      </p:sp>
    </p:spTree>
    <p:extLst>
      <p:ext uri="{BB962C8B-B14F-4D97-AF65-F5344CB8AC3E}">
        <p14:creationId xmlns:p14="http://schemas.microsoft.com/office/powerpoint/2010/main" val="4223028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7" name="TextBox 6">
            <a:extLst>
              <a:ext uri="{FF2B5EF4-FFF2-40B4-BE49-F238E27FC236}">
                <a16:creationId xmlns:a16="http://schemas.microsoft.com/office/drawing/2014/main" id="{7D4FFCBE-125E-2F2D-D015-40B246164864}"/>
              </a:ext>
            </a:extLst>
          </p:cNvPr>
          <p:cNvSpPr txBox="1"/>
          <p:nvPr/>
        </p:nvSpPr>
        <p:spPr>
          <a:xfrm>
            <a:off x="311700" y="646641"/>
            <a:ext cx="3812241" cy="338554"/>
          </a:xfrm>
          <a:prstGeom prst="rect">
            <a:avLst/>
          </a:prstGeom>
          <a:noFill/>
        </p:spPr>
        <p:txBody>
          <a:bodyPr wrap="square" rtlCol="0">
            <a:spAutoFit/>
          </a:bodyPr>
          <a:lstStyle/>
          <a:p>
            <a:r>
              <a:rPr lang="en-US" sz="1600" b="1" dirty="0"/>
              <a:t>Numerical Data</a:t>
            </a:r>
          </a:p>
        </p:txBody>
      </p:sp>
      <p:sp>
        <p:nvSpPr>
          <p:cNvPr id="12" name="TextBox 11">
            <a:extLst>
              <a:ext uri="{FF2B5EF4-FFF2-40B4-BE49-F238E27FC236}">
                <a16:creationId xmlns:a16="http://schemas.microsoft.com/office/drawing/2014/main" id="{93C8F7BA-0420-6099-EF80-7A848A0F883D}"/>
              </a:ext>
            </a:extLst>
          </p:cNvPr>
          <p:cNvSpPr txBox="1"/>
          <p:nvPr/>
        </p:nvSpPr>
        <p:spPr>
          <a:xfrm>
            <a:off x="2918011" y="3796212"/>
            <a:ext cx="4255994" cy="600164"/>
          </a:xfrm>
          <a:prstGeom prst="rect">
            <a:avLst/>
          </a:prstGeom>
          <a:noFill/>
        </p:spPr>
        <p:txBody>
          <a:bodyPr wrap="square" rtlCol="0">
            <a:spAutoFit/>
          </a:bodyPr>
          <a:lstStyle/>
          <a:p>
            <a:pPr algn="just"/>
            <a:r>
              <a:rPr lang="en-US" sz="1100" dirty="0" err="1"/>
              <a:t>Setelah</a:t>
            </a:r>
            <a:r>
              <a:rPr lang="en-US" sz="1100" dirty="0"/>
              <a:t> </a:t>
            </a:r>
            <a:r>
              <a:rPr lang="en-US" sz="1100" dirty="0" err="1"/>
              <a:t>diperiksa</a:t>
            </a:r>
            <a:r>
              <a:rPr lang="en-US" sz="1100" dirty="0"/>
              <a:t>, </a:t>
            </a:r>
            <a:r>
              <a:rPr lang="en-US" sz="1100" dirty="0" err="1"/>
              <a:t>nilai</a:t>
            </a:r>
            <a:r>
              <a:rPr lang="en-US" sz="1100" dirty="0"/>
              <a:t> </a:t>
            </a:r>
            <a:r>
              <a:rPr lang="en-US" sz="1100" dirty="0" err="1"/>
              <a:t>jumlah</a:t>
            </a:r>
            <a:r>
              <a:rPr lang="en-US" sz="1100" dirty="0"/>
              <a:t> </a:t>
            </a:r>
            <a:r>
              <a:rPr lang="en-US" sz="1100" dirty="0" err="1"/>
              <a:t>ketidakhadiran</a:t>
            </a:r>
            <a:r>
              <a:rPr lang="en-US" sz="1100" dirty="0"/>
              <a:t> yang </a:t>
            </a:r>
            <a:r>
              <a:rPr lang="en-US" sz="1100" dirty="0" err="1"/>
              <a:t>ekstrim</a:t>
            </a:r>
            <a:r>
              <a:rPr lang="en-US" sz="1100" dirty="0"/>
              <a:t> pada feature </a:t>
            </a:r>
            <a:r>
              <a:rPr lang="en-US" sz="1100" dirty="0" err="1"/>
              <a:t>tersebut</a:t>
            </a:r>
            <a:r>
              <a:rPr lang="en-US" sz="1100" dirty="0"/>
              <a:t> </a:t>
            </a:r>
            <a:r>
              <a:rPr lang="en-US" sz="1100" dirty="0" err="1"/>
              <a:t>wajar</a:t>
            </a:r>
            <a:r>
              <a:rPr lang="en-US" sz="1100" dirty="0"/>
              <a:t> </a:t>
            </a:r>
            <a:r>
              <a:rPr lang="en-US" sz="1100" dirty="0" err="1"/>
              <a:t>karena</a:t>
            </a:r>
            <a:r>
              <a:rPr lang="en-US" sz="1100" dirty="0"/>
              <a:t> </a:t>
            </a:r>
            <a:r>
              <a:rPr lang="en-US" sz="1100" dirty="0" err="1"/>
              <a:t>kedua</a:t>
            </a:r>
            <a:r>
              <a:rPr lang="en-US" sz="1100" dirty="0"/>
              <a:t> </a:t>
            </a:r>
            <a:r>
              <a:rPr lang="en-US" sz="1100" dirty="0" err="1"/>
              <a:t>karyawan</a:t>
            </a:r>
            <a:r>
              <a:rPr lang="en-US" sz="1100" dirty="0"/>
              <a:t> </a:t>
            </a:r>
            <a:r>
              <a:rPr lang="en-US" sz="1100" dirty="0" err="1"/>
              <a:t>telah</a:t>
            </a:r>
            <a:r>
              <a:rPr lang="en-US" sz="1100" dirty="0"/>
              <a:t> </a:t>
            </a:r>
            <a:r>
              <a:rPr lang="en-US" sz="1100" dirty="0" err="1"/>
              <a:t>bekerja</a:t>
            </a:r>
            <a:r>
              <a:rPr lang="en-US" sz="1100" dirty="0"/>
              <a:t> </a:t>
            </a:r>
            <a:r>
              <a:rPr lang="en-US" sz="1100" dirty="0" err="1"/>
              <a:t>selama</a:t>
            </a:r>
            <a:r>
              <a:rPr lang="en-US" sz="1100" dirty="0"/>
              <a:t> 6 dan 8 </a:t>
            </a:r>
            <a:r>
              <a:rPr lang="en-US" sz="1100" dirty="0" err="1"/>
              <a:t>tahun</a:t>
            </a:r>
            <a:r>
              <a:rPr lang="en-US" sz="1100" dirty="0"/>
              <a:t>.</a:t>
            </a:r>
          </a:p>
        </p:txBody>
      </p:sp>
      <p:pic>
        <p:nvPicPr>
          <p:cNvPr id="3" name="Picture 2">
            <a:extLst>
              <a:ext uri="{FF2B5EF4-FFF2-40B4-BE49-F238E27FC236}">
                <a16:creationId xmlns:a16="http://schemas.microsoft.com/office/drawing/2014/main" id="{D6AE7B0B-704C-1AB4-8A00-0BE97C3CCF56}"/>
              </a:ext>
            </a:extLst>
          </p:cNvPr>
          <p:cNvPicPr>
            <a:picLocks noChangeAspect="1"/>
          </p:cNvPicPr>
          <p:nvPr/>
        </p:nvPicPr>
        <p:blipFill rotWithShape="1">
          <a:blip r:embed="rId4"/>
          <a:srcRect l="18897" t="37516" r="37280" b="12572"/>
          <a:stretch/>
        </p:blipFill>
        <p:spPr>
          <a:xfrm>
            <a:off x="116717" y="985195"/>
            <a:ext cx="4007224" cy="2567206"/>
          </a:xfrm>
          <a:prstGeom prst="rect">
            <a:avLst/>
          </a:prstGeom>
        </p:spPr>
      </p:pic>
      <p:sp>
        <p:nvSpPr>
          <p:cNvPr id="4" name="Oval 3">
            <a:extLst>
              <a:ext uri="{FF2B5EF4-FFF2-40B4-BE49-F238E27FC236}">
                <a16:creationId xmlns:a16="http://schemas.microsoft.com/office/drawing/2014/main" id="{FAD10371-06AB-546A-6569-B3F5ED3B611A}"/>
              </a:ext>
            </a:extLst>
          </p:cNvPr>
          <p:cNvSpPr/>
          <p:nvPr/>
        </p:nvSpPr>
        <p:spPr>
          <a:xfrm>
            <a:off x="3496235" y="2245659"/>
            <a:ext cx="510989" cy="3899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 name="Picture 5">
            <a:extLst>
              <a:ext uri="{FF2B5EF4-FFF2-40B4-BE49-F238E27FC236}">
                <a16:creationId xmlns:a16="http://schemas.microsoft.com/office/drawing/2014/main" id="{22132186-6EEC-93EE-57F1-EAF6B8AACF91}"/>
              </a:ext>
            </a:extLst>
          </p:cNvPr>
          <p:cNvPicPr>
            <a:picLocks noChangeAspect="1"/>
          </p:cNvPicPr>
          <p:nvPr/>
        </p:nvPicPr>
        <p:blipFill rotWithShape="1">
          <a:blip r:embed="rId5"/>
          <a:srcRect l="18456" t="41568" b="36079"/>
          <a:stretch/>
        </p:blipFill>
        <p:spPr>
          <a:xfrm>
            <a:off x="4154565" y="2352449"/>
            <a:ext cx="4989435" cy="1199952"/>
          </a:xfrm>
          <a:prstGeom prst="rect">
            <a:avLst/>
          </a:prstGeom>
        </p:spPr>
      </p:pic>
      <p:sp>
        <p:nvSpPr>
          <p:cNvPr id="8" name="Rectangle 7">
            <a:extLst>
              <a:ext uri="{FF2B5EF4-FFF2-40B4-BE49-F238E27FC236}">
                <a16:creationId xmlns:a16="http://schemas.microsoft.com/office/drawing/2014/main" id="{34314224-7D5A-EB34-C2B4-44327F50786E}"/>
              </a:ext>
            </a:extLst>
          </p:cNvPr>
          <p:cNvSpPr/>
          <p:nvPr/>
        </p:nvSpPr>
        <p:spPr>
          <a:xfrm>
            <a:off x="7927040" y="2776818"/>
            <a:ext cx="410135" cy="4975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453810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7" name="TextBox 6">
            <a:extLst>
              <a:ext uri="{FF2B5EF4-FFF2-40B4-BE49-F238E27FC236}">
                <a16:creationId xmlns:a16="http://schemas.microsoft.com/office/drawing/2014/main" id="{7D4FFCBE-125E-2F2D-D015-40B246164864}"/>
              </a:ext>
            </a:extLst>
          </p:cNvPr>
          <p:cNvSpPr txBox="1"/>
          <p:nvPr/>
        </p:nvSpPr>
        <p:spPr>
          <a:xfrm>
            <a:off x="311700" y="646641"/>
            <a:ext cx="3812241" cy="338554"/>
          </a:xfrm>
          <a:prstGeom prst="rect">
            <a:avLst/>
          </a:prstGeom>
          <a:noFill/>
        </p:spPr>
        <p:txBody>
          <a:bodyPr wrap="square" rtlCol="0">
            <a:spAutoFit/>
          </a:bodyPr>
          <a:lstStyle/>
          <a:p>
            <a:r>
              <a:rPr lang="en-US" sz="1600" b="1" dirty="0"/>
              <a:t>Categorical Data</a:t>
            </a:r>
          </a:p>
        </p:txBody>
      </p:sp>
      <p:sp>
        <p:nvSpPr>
          <p:cNvPr id="12" name="TextBox 11">
            <a:extLst>
              <a:ext uri="{FF2B5EF4-FFF2-40B4-BE49-F238E27FC236}">
                <a16:creationId xmlns:a16="http://schemas.microsoft.com/office/drawing/2014/main" id="{93C8F7BA-0420-6099-EF80-7A848A0F883D}"/>
              </a:ext>
            </a:extLst>
          </p:cNvPr>
          <p:cNvSpPr txBox="1"/>
          <p:nvPr/>
        </p:nvSpPr>
        <p:spPr>
          <a:xfrm>
            <a:off x="3812241" y="1990072"/>
            <a:ext cx="4255994" cy="600164"/>
          </a:xfrm>
          <a:prstGeom prst="rect">
            <a:avLst/>
          </a:prstGeom>
          <a:noFill/>
        </p:spPr>
        <p:txBody>
          <a:bodyPr wrap="square" rtlCol="0">
            <a:spAutoFit/>
          </a:bodyPr>
          <a:lstStyle/>
          <a:p>
            <a:pPr algn="just"/>
            <a:r>
              <a:rPr lang="en-US" sz="1100" dirty="0" err="1"/>
              <a:t>Seluruh</a:t>
            </a:r>
            <a:r>
              <a:rPr lang="en-US" sz="1100" dirty="0"/>
              <a:t> </a:t>
            </a:r>
            <a:r>
              <a:rPr lang="en-US" sz="1100" dirty="0" err="1"/>
              <a:t>nilai</a:t>
            </a:r>
            <a:r>
              <a:rPr lang="en-US" sz="1100" dirty="0"/>
              <a:t> pada feature </a:t>
            </a:r>
            <a:r>
              <a:rPr lang="en-US" sz="1100" dirty="0" err="1"/>
              <a:t>ini</a:t>
            </a:r>
            <a:r>
              <a:rPr lang="en-US" sz="1100" dirty="0"/>
              <a:t> </a:t>
            </a:r>
            <a:r>
              <a:rPr lang="en-US" sz="1100" dirty="0" err="1"/>
              <a:t>adalah</a:t>
            </a:r>
            <a:r>
              <a:rPr lang="en-US" sz="1100" dirty="0"/>
              <a:t> </a:t>
            </a:r>
            <a:r>
              <a:rPr lang="en-US" sz="1100" dirty="0" err="1"/>
              <a:t>sama</a:t>
            </a:r>
            <a:r>
              <a:rPr lang="en-US" sz="1100" dirty="0"/>
              <a:t> </a:t>
            </a:r>
            <a:r>
              <a:rPr lang="en-US" sz="1100" dirty="0" err="1"/>
              <a:t>yaitu</a:t>
            </a:r>
            <a:r>
              <a:rPr lang="en-US" sz="1100" dirty="0"/>
              <a:t> "1" dan "yes" yang </a:t>
            </a:r>
            <a:r>
              <a:rPr lang="en-US" sz="1100" dirty="0" err="1"/>
              <a:t>artinya</a:t>
            </a:r>
            <a:r>
              <a:rPr lang="en-US" sz="1100" dirty="0"/>
              <a:t> </a:t>
            </a:r>
            <a:r>
              <a:rPr lang="en-US" sz="1100" dirty="0" err="1"/>
              <a:t>adalah</a:t>
            </a:r>
            <a:r>
              <a:rPr lang="en-US" sz="1100" dirty="0"/>
              <a:t> </a:t>
            </a:r>
            <a:r>
              <a:rPr lang="en-US" sz="1100" dirty="0" err="1"/>
              <a:t>sama</a:t>
            </a:r>
            <a:r>
              <a:rPr lang="en-US" sz="1100" dirty="0"/>
              <a:t>. Feature </a:t>
            </a:r>
            <a:r>
              <a:rPr lang="en-US" sz="1100" dirty="0" err="1"/>
              <a:t>ini</a:t>
            </a:r>
            <a:r>
              <a:rPr lang="en-US" sz="1100" dirty="0"/>
              <a:t> </a:t>
            </a:r>
            <a:r>
              <a:rPr lang="en-US" sz="1100" dirty="0" err="1"/>
              <a:t>dapat</a:t>
            </a:r>
            <a:r>
              <a:rPr lang="en-US" sz="1100" dirty="0"/>
              <a:t> </a:t>
            </a:r>
            <a:r>
              <a:rPr lang="en-US" sz="1100" dirty="0" err="1"/>
              <a:t>kita</a:t>
            </a:r>
            <a:r>
              <a:rPr lang="en-US" sz="1100" dirty="0"/>
              <a:t> remove </a:t>
            </a:r>
            <a:r>
              <a:rPr lang="en-US" sz="1100" dirty="0" err="1"/>
              <a:t>saja</a:t>
            </a:r>
            <a:r>
              <a:rPr lang="en-US" sz="1100" dirty="0"/>
              <a:t> </a:t>
            </a:r>
            <a:r>
              <a:rPr lang="en-US" sz="1100" dirty="0" err="1"/>
              <a:t>karena</a:t>
            </a:r>
            <a:r>
              <a:rPr lang="en-US" sz="1100" dirty="0"/>
              <a:t> </a:t>
            </a:r>
            <a:r>
              <a:rPr lang="en-US" sz="1100" dirty="0" err="1"/>
              <a:t>hanya</a:t>
            </a:r>
            <a:r>
              <a:rPr lang="en-US" sz="1100" dirty="0"/>
              <a:t> </a:t>
            </a:r>
            <a:r>
              <a:rPr lang="en-US" sz="1100" dirty="0" err="1"/>
              <a:t>mengandung</a:t>
            </a:r>
            <a:r>
              <a:rPr lang="en-US" sz="1100" dirty="0"/>
              <a:t> 1 </a:t>
            </a:r>
            <a:r>
              <a:rPr lang="en-US" sz="1100" dirty="0" err="1"/>
              <a:t>nilai</a:t>
            </a:r>
            <a:r>
              <a:rPr lang="en-US" sz="1100" dirty="0"/>
              <a:t> unique.</a:t>
            </a:r>
          </a:p>
        </p:txBody>
      </p:sp>
      <p:pic>
        <p:nvPicPr>
          <p:cNvPr id="5" name="Picture 4">
            <a:extLst>
              <a:ext uri="{FF2B5EF4-FFF2-40B4-BE49-F238E27FC236}">
                <a16:creationId xmlns:a16="http://schemas.microsoft.com/office/drawing/2014/main" id="{BBAEC23F-1B59-BA4F-148F-57F841094701}"/>
              </a:ext>
            </a:extLst>
          </p:cNvPr>
          <p:cNvPicPr>
            <a:picLocks noChangeAspect="1"/>
          </p:cNvPicPr>
          <p:nvPr/>
        </p:nvPicPr>
        <p:blipFill rotWithShape="1">
          <a:blip r:embed="rId4"/>
          <a:srcRect l="18015" t="44409" r="66618" b="43922"/>
          <a:stretch/>
        </p:blipFill>
        <p:spPr>
          <a:xfrm>
            <a:off x="311700" y="1065786"/>
            <a:ext cx="1975417" cy="843696"/>
          </a:xfrm>
          <a:prstGeom prst="rect">
            <a:avLst/>
          </a:prstGeom>
        </p:spPr>
      </p:pic>
      <p:pic>
        <p:nvPicPr>
          <p:cNvPr id="10" name="Picture 9">
            <a:extLst>
              <a:ext uri="{FF2B5EF4-FFF2-40B4-BE49-F238E27FC236}">
                <a16:creationId xmlns:a16="http://schemas.microsoft.com/office/drawing/2014/main" id="{25244E71-A437-3A94-C904-5F534463665D}"/>
              </a:ext>
            </a:extLst>
          </p:cNvPr>
          <p:cNvPicPr>
            <a:picLocks noChangeAspect="1"/>
          </p:cNvPicPr>
          <p:nvPr/>
        </p:nvPicPr>
        <p:blipFill rotWithShape="1">
          <a:blip r:embed="rId5"/>
          <a:srcRect l="18456" t="58968" r="68088" b="34450"/>
          <a:stretch/>
        </p:blipFill>
        <p:spPr>
          <a:xfrm>
            <a:off x="311700" y="1990072"/>
            <a:ext cx="1975418" cy="543551"/>
          </a:xfrm>
          <a:prstGeom prst="rect">
            <a:avLst/>
          </a:prstGeom>
        </p:spPr>
      </p:pic>
      <p:cxnSp>
        <p:nvCxnSpPr>
          <p:cNvPr id="13" name="Straight Arrow Connector 12">
            <a:extLst>
              <a:ext uri="{FF2B5EF4-FFF2-40B4-BE49-F238E27FC236}">
                <a16:creationId xmlns:a16="http://schemas.microsoft.com/office/drawing/2014/main" id="{1D1B8DC8-C217-D6B4-5473-A20F55B2B28E}"/>
              </a:ext>
            </a:extLst>
          </p:cNvPr>
          <p:cNvCxnSpPr/>
          <p:nvPr/>
        </p:nvCxnSpPr>
        <p:spPr>
          <a:xfrm>
            <a:off x="2487706" y="2261847"/>
            <a:ext cx="10354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9D925CD-6664-5B82-1B15-451FEC2A734F}"/>
              </a:ext>
            </a:extLst>
          </p:cNvPr>
          <p:cNvCxnSpPr/>
          <p:nvPr/>
        </p:nvCxnSpPr>
        <p:spPr>
          <a:xfrm>
            <a:off x="2487705" y="1398994"/>
            <a:ext cx="10354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F78FC91-8884-5D5B-FC35-0B2E38E7338E}"/>
              </a:ext>
            </a:extLst>
          </p:cNvPr>
          <p:cNvSpPr txBox="1"/>
          <p:nvPr/>
        </p:nvSpPr>
        <p:spPr>
          <a:xfrm>
            <a:off x="3812241" y="1259342"/>
            <a:ext cx="4572000" cy="261610"/>
          </a:xfrm>
          <a:prstGeom prst="rect">
            <a:avLst/>
          </a:prstGeom>
          <a:noFill/>
        </p:spPr>
        <p:txBody>
          <a:bodyPr wrap="square">
            <a:spAutoFit/>
          </a:bodyPr>
          <a:lstStyle/>
          <a:p>
            <a:r>
              <a:rPr lang="en-ID" sz="1100" b="0" i="0" dirty="0">
                <a:solidFill>
                  <a:srgbClr val="212121"/>
                </a:solidFill>
                <a:effectLst/>
                <a:latin typeface="+mj-lt"/>
              </a:rPr>
              <a:t>Nilai "-" </a:t>
            </a:r>
            <a:r>
              <a:rPr lang="en-ID" sz="1100" b="0" i="0" dirty="0" err="1">
                <a:solidFill>
                  <a:srgbClr val="212121"/>
                </a:solidFill>
                <a:effectLst/>
                <a:latin typeface="+mj-lt"/>
              </a:rPr>
              <a:t>kita</a:t>
            </a:r>
            <a:r>
              <a:rPr lang="en-ID" sz="1100" b="0" i="0" dirty="0">
                <a:solidFill>
                  <a:srgbClr val="212121"/>
                </a:solidFill>
                <a:effectLst/>
                <a:latin typeface="+mj-lt"/>
              </a:rPr>
              <a:t> </a:t>
            </a:r>
            <a:r>
              <a:rPr lang="en-ID" sz="1100" b="0" i="0" dirty="0" err="1">
                <a:solidFill>
                  <a:srgbClr val="212121"/>
                </a:solidFill>
                <a:effectLst/>
                <a:latin typeface="+mj-lt"/>
              </a:rPr>
              <a:t>ganti</a:t>
            </a:r>
            <a:r>
              <a:rPr lang="en-ID" sz="1100" b="0" i="0" dirty="0">
                <a:solidFill>
                  <a:srgbClr val="212121"/>
                </a:solidFill>
                <a:effectLst/>
                <a:latin typeface="+mj-lt"/>
              </a:rPr>
              <a:t> </a:t>
            </a:r>
            <a:r>
              <a:rPr lang="en-ID" sz="1100" b="0" i="0" dirty="0" err="1">
                <a:solidFill>
                  <a:srgbClr val="212121"/>
                </a:solidFill>
                <a:effectLst/>
                <a:latin typeface="+mj-lt"/>
              </a:rPr>
              <a:t>menjadi</a:t>
            </a:r>
            <a:r>
              <a:rPr lang="en-ID" sz="1100" b="0" i="0" dirty="0">
                <a:solidFill>
                  <a:srgbClr val="212121"/>
                </a:solidFill>
                <a:effectLst/>
                <a:latin typeface="+mj-lt"/>
              </a:rPr>
              <a:t> "</a:t>
            </a:r>
            <a:r>
              <a:rPr lang="en-ID" sz="1100" b="0" i="0" dirty="0" err="1">
                <a:solidFill>
                  <a:srgbClr val="212121"/>
                </a:solidFill>
                <a:effectLst/>
                <a:latin typeface="+mj-lt"/>
              </a:rPr>
              <a:t>Belum_menikah</a:t>
            </a:r>
            <a:r>
              <a:rPr lang="en-ID" sz="1100" b="0" i="0" dirty="0">
                <a:solidFill>
                  <a:srgbClr val="212121"/>
                </a:solidFill>
                <a:effectLst/>
                <a:latin typeface="+mj-lt"/>
              </a:rPr>
              <a:t>" (</a:t>
            </a:r>
            <a:r>
              <a:rPr lang="en-ID" sz="1100" b="0" i="0" dirty="0" err="1">
                <a:solidFill>
                  <a:srgbClr val="212121"/>
                </a:solidFill>
                <a:effectLst/>
                <a:latin typeface="+mj-lt"/>
              </a:rPr>
              <a:t>nilai</a:t>
            </a:r>
            <a:r>
              <a:rPr lang="en-ID" sz="1100" b="0" i="0" dirty="0">
                <a:solidFill>
                  <a:srgbClr val="212121"/>
                </a:solidFill>
                <a:effectLst/>
                <a:latin typeface="+mj-lt"/>
              </a:rPr>
              <a:t> mode).</a:t>
            </a:r>
            <a:endParaRPr lang="en-ID" sz="1100" dirty="0">
              <a:latin typeface="+mj-lt"/>
            </a:endParaRPr>
          </a:p>
        </p:txBody>
      </p:sp>
      <p:sp>
        <p:nvSpPr>
          <p:cNvPr id="17" name="TextBox 16">
            <a:extLst>
              <a:ext uri="{FF2B5EF4-FFF2-40B4-BE49-F238E27FC236}">
                <a16:creationId xmlns:a16="http://schemas.microsoft.com/office/drawing/2014/main" id="{373F4ED4-3560-45EF-5DE1-DE4D3DCE9A47}"/>
              </a:ext>
            </a:extLst>
          </p:cNvPr>
          <p:cNvSpPr txBox="1"/>
          <p:nvPr/>
        </p:nvSpPr>
        <p:spPr>
          <a:xfrm>
            <a:off x="311699" y="2850813"/>
            <a:ext cx="3812241" cy="338554"/>
          </a:xfrm>
          <a:prstGeom prst="rect">
            <a:avLst/>
          </a:prstGeom>
          <a:noFill/>
        </p:spPr>
        <p:txBody>
          <a:bodyPr wrap="square" rtlCol="0">
            <a:spAutoFit/>
          </a:bodyPr>
          <a:lstStyle/>
          <a:p>
            <a:r>
              <a:rPr lang="en-US" sz="1600" b="1" dirty="0"/>
              <a:t>Drop Features</a:t>
            </a:r>
          </a:p>
        </p:txBody>
      </p:sp>
      <p:pic>
        <p:nvPicPr>
          <p:cNvPr id="19" name="Picture 18">
            <a:extLst>
              <a:ext uri="{FF2B5EF4-FFF2-40B4-BE49-F238E27FC236}">
                <a16:creationId xmlns:a16="http://schemas.microsoft.com/office/drawing/2014/main" id="{B4ED1FC7-2563-718E-D025-E89D0E843F0D}"/>
              </a:ext>
            </a:extLst>
          </p:cNvPr>
          <p:cNvPicPr>
            <a:picLocks noChangeAspect="1"/>
          </p:cNvPicPr>
          <p:nvPr/>
        </p:nvPicPr>
        <p:blipFill rotWithShape="1">
          <a:blip r:embed="rId6"/>
          <a:srcRect l="18951" t="48637" r="63203" b="47980"/>
          <a:stretch/>
        </p:blipFill>
        <p:spPr>
          <a:xfrm>
            <a:off x="311699" y="3275483"/>
            <a:ext cx="2743200" cy="292548"/>
          </a:xfrm>
          <a:prstGeom prst="rect">
            <a:avLst/>
          </a:prstGeom>
        </p:spPr>
      </p:pic>
      <p:sp>
        <p:nvSpPr>
          <p:cNvPr id="20" name="TextBox 19">
            <a:extLst>
              <a:ext uri="{FF2B5EF4-FFF2-40B4-BE49-F238E27FC236}">
                <a16:creationId xmlns:a16="http://schemas.microsoft.com/office/drawing/2014/main" id="{A748F17B-2443-F6D7-0B53-E672E9EDFA21}"/>
              </a:ext>
            </a:extLst>
          </p:cNvPr>
          <p:cNvSpPr txBox="1"/>
          <p:nvPr/>
        </p:nvSpPr>
        <p:spPr>
          <a:xfrm>
            <a:off x="311699" y="3646827"/>
            <a:ext cx="8072542" cy="430887"/>
          </a:xfrm>
          <a:prstGeom prst="rect">
            <a:avLst/>
          </a:prstGeom>
          <a:noFill/>
        </p:spPr>
        <p:txBody>
          <a:bodyPr wrap="square">
            <a:spAutoFit/>
          </a:bodyPr>
          <a:lstStyle/>
          <a:p>
            <a:r>
              <a:rPr lang="en-ID" sz="1100" b="0" i="0" dirty="0">
                <a:solidFill>
                  <a:srgbClr val="212121"/>
                </a:solidFill>
                <a:effectLst/>
                <a:latin typeface="+mj-lt"/>
              </a:rPr>
              <a:t>Feature </a:t>
            </a:r>
            <a:r>
              <a:rPr lang="en-ID" sz="1100" b="1" i="0" dirty="0" err="1">
                <a:solidFill>
                  <a:srgbClr val="212121"/>
                </a:solidFill>
                <a:effectLst/>
                <a:latin typeface="+mj-lt"/>
              </a:rPr>
              <a:t>NomorHP</a:t>
            </a:r>
            <a:r>
              <a:rPr lang="en-ID" sz="1100" b="0" i="0" dirty="0">
                <a:solidFill>
                  <a:srgbClr val="212121"/>
                </a:solidFill>
                <a:effectLst/>
                <a:latin typeface="+mj-lt"/>
              </a:rPr>
              <a:t> dan </a:t>
            </a:r>
            <a:r>
              <a:rPr lang="en-ID" sz="1100" b="1" i="0" dirty="0">
                <a:solidFill>
                  <a:srgbClr val="212121"/>
                </a:solidFill>
                <a:effectLst/>
                <a:latin typeface="+mj-lt"/>
              </a:rPr>
              <a:t>Email</a:t>
            </a:r>
            <a:r>
              <a:rPr lang="en-ID" sz="1100" b="0" i="0" dirty="0">
                <a:solidFill>
                  <a:srgbClr val="212121"/>
                </a:solidFill>
                <a:effectLst/>
                <a:latin typeface="+mj-lt"/>
              </a:rPr>
              <a:t> </a:t>
            </a:r>
            <a:r>
              <a:rPr lang="en-ID" sz="1100" b="0" i="0" dirty="0" err="1">
                <a:solidFill>
                  <a:srgbClr val="212121"/>
                </a:solidFill>
                <a:effectLst/>
                <a:latin typeface="+mj-lt"/>
              </a:rPr>
              <a:t>didrop</a:t>
            </a:r>
            <a:r>
              <a:rPr lang="en-ID" sz="1100" b="0" i="0" dirty="0">
                <a:solidFill>
                  <a:srgbClr val="212121"/>
                </a:solidFill>
                <a:effectLst/>
                <a:latin typeface="+mj-lt"/>
              </a:rPr>
              <a:t> </a:t>
            </a:r>
            <a:r>
              <a:rPr lang="en-ID" sz="1100" b="0" i="0" dirty="0" err="1">
                <a:solidFill>
                  <a:srgbClr val="212121"/>
                </a:solidFill>
                <a:effectLst/>
                <a:latin typeface="+mj-lt"/>
              </a:rPr>
              <a:t>saja</a:t>
            </a:r>
            <a:r>
              <a:rPr lang="en-ID" sz="1100" b="0" i="0" dirty="0">
                <a:solidFill>
                  <a:srgbClr val="212121"/>
                </a:solidFill>
                <a:effectLst/>
                <a:latin typeface="+mj-lt"/>
              </a:rPr>
              <a:t> </a:t>
            </a:r>
            <a:r>
              <a:rPr lang="en-ID" sz="1100" b="0" i="0" dirty="0" err="1">
                <a:solidFill>
                  <a:srgbClr val="212121"/>
                </a:solidFill>
                <a:effectLst/>
                <a:latin typeface="+mj-lt"/>
              </a:rPr>
              <a:t>karena</a:t>
            </a:r>
            <a:r>
              <a:rPr lang="en-ID" sz="1100" b="0" i="0" dirty="0">
                <a:solidFill>
                  <a:srgbClr val="212121"/>
                </a:solidFill>
                <a:effectLst/>
                <a:latin typeface="+mj-lt"/>
              </a:rPr>
              <a:t> </a:t>
            </a:r>
            <a:r>
              <a:rPr lang="en-ID" sz="1100" b="0" i="0" dirty="0" err="1">
                <a:solidFill>
                  <a:srgbClr val="212121"/>
                </a:solidFill>
                <a:effectLst/>
                <a:latin typeface="+mj-lt"/>
              </a:rPr>
              <a:t>hanya</a:t>
            </a:r>
            <a:r>
              <a:rPr lang="en-ID" sz="1100" b="0" i="0" dirty="0">
                <a:solidFill>
                  <a:srgbClr val="212121"/>
                </a:solidFill>
                <a:effectLst/>
                <a:latin typeface="+mj-lt"/>
              </a:rPr>
              <a:t> </a:t>
            </a:r>
            <a:r>
              <a:rPr lang="en-ID" sz="1100" b="0" i="0" dirty="0" err="1">
                <a:solidFill>
                  <a:srgbClr val="212121"/>
                </a:solidFill>
                <a:effectLst/>
                <a:latin typeface="+mj-lt"/>
              </a:rPr>
              <a:t>berperan</a:t>
            </a:r>
            <a:r>
              <a:rPr lang="en-ID" sz="1100" b="0" i="0" dirty="0">
                <a:solidFill>
                  <a:srgbClr val="212121"/>
                </a:solidFill>
                <a:effectLst/>
                <a:latin typeface="+mj-lt"/>
              </a:rPr>
              <a:t> </a:t>
            </a:r>
            <a:r>
              <a:rPr lang="en-ID" sz="1100" b="0" i="0" dirty="0" err="1">
                <a:solidFill>
                  <a:srgbClr val="212121"/>
                </a:solidFill>
                <a:effectLst/>
                <a:latin typeface="+mj-lt"/>
              </a:rPr>
              <a:t>sebagai</a:t>
            </a:r>
            <a:r>
              <a:rPr lang="en-ID" sz="1100" b="0" i="0" dirty="0">
                <a:solidFill>
                  <a:srgbClr val="212121"/>
                </a:solidFill>
                <a:effectLst/>
                <a:latin typeface="+mj-lt"/>
              </a:rPr>
              <a:t> </a:t>
            </a:r>
            <a:r>
              <a:rPr lang="en-ID" sz="1100" b="0" i="0" dirty="0" err="1">
                <a:solidFill>
                  <a:srgbClr val="212121"/>
                </a:solidFill>
                <a:effectLst/>
                <a:latin typeface="+mj-lt"/>
              </a:rPr>
              <a:t>identitas</a:t>
            </a:r>
            <a:r>
              <a:rPr lang="en-ID" sz="1100" b="0" i="0" dirty="0">
                <a:solidFill>
                  <a:srgbClr val="212121"/>
                </a:solidFill>
                <a:effectLst/>
                <a:latin typeface="+mj-lt"/>
              </a:rPr>
              <a:t> user dan </a:t>
            </a:r>
            <a:r>
              <a:rPr lang="en-ID" sz="1100" b="0" i="0" dirty="0" err="1">
                <a:solidFill>
                  <a:srgbClr val="212121"/>
                </a:solidFill>
                <a:effectLst/>
                <a:latin typeface="+mj-lt"/>
              </a:rPr>
              <a:t>bukan</a:t>
            </a:r>
            <a:r>
              <a:rPr lang="en-ID" sz="1100" b="0" i="0" dirty="0">
                <a:solidFill>
                  <a:srgbClr val="212121"/>
                </a:solidFill>
                <a:effectLst/>
                <a:latin typeface="+mj-lt"/>
              </a:rPr>
              <a:t> </a:t>
            </a:r>
            <a:r>
              <a:rPr lang="en-ID" sz="1100" b="0" i="0" dirty="0" err="1">
                <a:solidFill>
                  <a:srgbClr val="212121"/>
                </a:solidFill>
                <a:effectLst/>
                <a:latin typeface="+mj-lt"/>
              </a:rPr>
              <a:t>merupakan</a:t>
            </a:r>
            <a:r>
              <a:rPr lang="en-ID" sz="1100" b="0" i="0" dirty="0">
                <a:solidFill>
                  <a:srgbClr val="212121"/>
                </a:solidFill>
                <a:effectLst/>
                <a:latin typeface="+mj-lt"/>
              </a:rPr>
              <a:t> </a:t>
            </a:r>
            <a:r>
              <a:rPr lang="en-ID" sz="1100" b="0" i="0" dirty="0" err="1">
                <a:solidFill>
                  <a:srgbClr val="212121"/>
                </a:solidFill>
                <a:effectLst/>
                <a:latin typeface="+mj-lt"/>
              </a:rPr>
              <a:t>faktor</a:t>
            </a:r>
            <a:r>
              <a:rPr lang="en-ID" sz="1100" b="0" i="0" dirty="0">
                <a:solidFill>
                  <a:srgbClr val="212121"/>
                </a:solidFill>
                <a:effectLst/>
                <a:latin typeface="+mj-lt"/>
              </a:rPr>
              <a:t> </a:t>
            </a:r>
            <a:r>
              <a:rPr lang="en-ID" sz="1100" b="0" i="0" dirty="0" err="1">
                <a:solidFill>
                  <a:srgbClr val="212121"/>
                </a:solidFill>
                <a:effectLst/>
                <a:latin typeface="+mj-lt"/>
              </a:rPr>
              <a:t>penentu</a:t>
            </a:r>
            <a:r>
              <a:rPr lang="en-ID" sz="1100" b="0" i="0" dirty="0">
                <a:solidFill>
                  <a:srgbClr val="212121"/>
                </a:solidFill>
                <a:effectLst/>
                <a:latin typeface="+mj-lt"/>
              </a:rPr>
              <a:t> employee attrition.</a:t>
            </a:r>
            <a:endParaRPr lang="en-ID" sz="1100" dirty="0">
              <a:latin typeface="+mj-lt"/>
            </a:endParaRPr>
          </a:p>
        </p:txBody>
      </p:sp>
    </p:spTree>
    <p:extLst>
      <p:ext uri="{BB962C8B-B14F-4D97-AF65-F5344CB8AC3E}">
        <p14:creationId xmlns:p14="http://schemas.microsoft.com/office/powerpoint/2010/main" val="1268047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a:latin typeface="Roboto"/>
                <a:ea typeface="Roboto"/>
                <a:cs typeface="Roboto"/>
                <a:sym typeface="Roboto"/>
              </a:rPr>
              <a:t>Annual Report on Employee Number Changes</a:t>
            </a:r>
            <a:endParaRPr sz="1798">
              <a:latin typeface="Roboto"/>
              <a:ea typeface="Roboto"/>
              <a:cs typeface="Roboto"/>
              <a:sym typeface="Roboto"/>
            </a:endParaRPr>
          </a:p>
          <a:p>
            <a:pPr marL="0" lvl="0" indent="0" algn="ctr" rtl="0">
              <a:spcBef>
                <a:spcPts val="0"/>
              </a:spcBef>
              <a:spcAft>
                <a:spcPts val="0"/>
              </a:spcAft>
              <a:buSzPts val="990"/>
              <a:buNone/>
            </a:pPr>
            <a:endParaRPr sz="1798" b="1">
              <a:latin typeface="Roboto"/>
              <a:ea typeface="Roboto"/>
              <a:cs typeface="Roboto"/>
              <a:sym typeface="Roboto"/>
            </a:endParaRPr>
          </a:p>
        </p:txBody>
      </p:sp>
      <p:sp>
        <p:nvSpPr>
          <p:cNvPr id="2" name="Google Shape;115;p27">
            <a:extLst>
              <a:ext uri="{FF2B5EF4-FFF2-40B4-BE49-F238E27FC236}">
                <a16:creationId xmlns:a16="http://schemas.microsoft.com/office/drawing/2014/main" id="{671122A3-FB5F-BA80-A7C5-7892611B93B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pic>
        <p:nvPicPr>
          <p:cNvPr id="6" name="Picture 5">
            <a:extLst>
              <a:ext uri="{FF2B5EF4-FFF2-40B4-BE49-F238E27FC236}">
                <a16:creationId xmlns:a16="http://schemas.microsoft.com/office/drawing/2014/main" id="{61C3E3C6-EE98-529F-F7A8-51582CE4C6EC}"/>
              </a:ext>
            </a:extLst>
          </p:cNvPr>
          <p:cNvPicPr>
            <a:picLocks noChangeAspect="1"/>
          </p:cNvPicPr>
          <p:nvPr/>
        </p:nvPicPr>
        <p:blipFill rotWithShape="1">
          <a:blip r:embed="rId4"/>
          <a:srcRect l="20441" t="33333" r="59485" b="22222"/>
          <a:stretch/>
        </p:blipFill>
        <p:spPr>
          <a:xfrm>
            <a:off x="5721726" y="1256462"/>
            <a:ext cx="2631927" cy="3277856"/>
          </a:xfrm>
          <a:prstGeom prst="rect">
            <a:avLst/>
          </a:prstGeom>
        </p:spPr>
      </p:pic>
      <p:sp>
        <p:nvSpPr>
          <p:cNvPr id="7" name="TextBox 6">
            <a:extLst>
              <a:ext uri="{FF2B5EF4-FFF2-40B4-BE49-F238E27FC236}">
                <a16:creationId xmlns:a16="http://schemas.microsoft.com/office/drawing/2014/main" id="{BFE45DE5-7CBD-FA91-5858-D6A40891A04B}"/>
              </a:ext>
            </a:extLst>
          </p:cNvPr>
          <p:cNvSpPr txBox="1"/>
          <p:nvPr/>
        </p:nvSpPr>
        <p:spPr>
          <a:xfrm>
            <a:off x="311700" y="646641"/>
            <a:ext cx="8341482" cy="338554"/>
          </a:xfrm>
          <a:prstGeom prst="rect">
            <a:avLst/>
          </a:prstGeom>
          <a:noFill/>
        </p:spPr>
        <p:txBody>
          <a:bodyPr wrap="square" rtlCol="0">
            <a:spAutoFit/>
          </a:bodyPr>
          <a:lstStyle/>
          <a:p>
            <a:r>
              <a:rPr lang="en-US" sz="1600" b="1" dirty="0"/>
              <a:t>Grouping Data Employee Hiring and Resign by Year</a:t>
            </a:r>
          </a:p>
        </p:txBody>
      </p:sp>
      <p:pic>
        <p:nvPicPr>
          <p:cNvPr id="10" name="Picture 9">
            <a:extLst>
              <a:ext uri="{FF2B5EF4-FFF2-40B4-BE49-F238E27FC236}">
                <a16:creationId xmlns:a16="http://schemas.microsoft.com/office/drawing/2014/main" id="{24F03446-48D0-5D8F-2E09-8CC3C40CFC84}"/>
              </a:ext>
            </a:extLst>
          </p:cNvPr>
          <p:cNvPicPr>
            <a:picLocks noChangeAspect="1"/>
          </p:cNvPicPr>
          <p:nvPr/>
        </p:nvPicPr>
        <p:blipFill rotWithShape="1">
          <a:blip r:embed="rId5"/>
          <a:srcRect l="16985" t="26536" r="47941" b="33987"/>
          <a:stretch/>
        </p:blipFill>
        <p:spPr>
          <a:xfrm>
            <a:off x="311700" y="1030099"/>
            <a:ext cx="2922317" cy="1820390"/>
          </a:xfrm>
          <a:prstGeom prst="rect">
            <a:avLst/>
          </a:prstGeom>
        </p:spPr>
      </p:pic>
      <p:pic>
        <p:nvPicPr>
          <p:cNvPr id="12" name="Picture 11">
            <a:extLst>
              <a:ext uri="{FF2B5EF4-FFF2-40B4-BE49-F238E27FC236}">
                <a16:creationId xmlns:a16="http://schemas.microsoft.com/office/drawing/2014/main" id="{F4B6E53B-FC4A-C882-EF83-2ABF9D3A2B12}"/>
              </a:ext>
            </a:extLst>
          </p:cNvPr>
          <p:cNvPicPr>
            <a:picLocks noChangeAspect="1"/>
          </p:cNvPicPr>
          <p:nvPr/>
        </p:nvPicPr>
        <p:blipFill rotWithShape="1">
          <a:blip r:embed="rId6"/>
          <a:srcRect l="17059" t="29412" r="47941" b="18431"/>
          <a:stretch/>
        </p:blipFill>
        <p:spPr>
          <a:xfrm>
            <a:off x="311700" y="2895393"/>
            <a:ext cx="2922317" cy="2210932"/>
          </a:xfrm>
          <a:prstGeom prst="rect">
            <a:avLst/>
          </a:prstGeom>
        </p:spPr>
      </p:pic>
      <p:sp>
        <p:nvSpPr>
          <p:cNvPr id="13" name="Arrow: Right 12">
            <a:extLst>
              <a:ext uri="{FF2B5EF4-FFF2-40B4-BE49-F238E27FC236}">
                <a16:creationId xmlns:a16="http://schemas.microsoft.com/office/drawing/2014/main" id="{C9F3522C-038B-CA95-DED7-775947885C8D}"/>
              </a:ext>
            </a:extLst>
          </p:cNvPr>
          <p:cNvSpPr/>
          <p:nvPr/>
        </p:nvSpPr>
        <p:spPr>
          <a:xfrm>
            <a:off x="3975310" y="2628130"/>
            <a:ext cx="1105976" cy="534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a:latin typeface="Roboto"/>
                <a:ea typeface="Roboto"/>
                <a:cs typeface="Roboto"/>
                <a:sym typeface="Roboto"/>
              </a:rPr>
              <a:t>Annual Report on Employee Number Changes</a:t>
            </a:r>
            <a:endParaRPr sz="1798">
              <a:latin typeface="Roboto"/>
              <a:ea typeface="Roboto"/>
              <a:cs typeface="Roboto"/>
              <a:sym typeface="Roboto"/>
            </a:endParaRPr>
          </a:p>
          <a:p>
            <a:pPr marL="0" lvl="0" indent="0" algn="ctr" rtl="0">
              <a:spcBef>
                <a:spcPts val="0"/>
              </a:spcBef>
              <a:spcAft>
                <a:spcPts val="0"/>
              </a:spcAft>
              <a:buSzPts val="990"/>
              <a:buNone/>
            </a:pPr>
            <a:endParaRPr sz="1798" b="1">
              <a:latin typeface="Roboto"/>
              <a:ea typeface="Roboto"/>
              <a:cs typeface="Roboto"/>
              <a:sym typeface="Roboto"/>
            </a:endParaRPr>
          </a:p>
        </p:txBody>
      </p:sp>
      <p:sp>
        <p:nvSpPr>
          <p:cNvPr id="2" name="Google Shape;115;p27">
            <a:extLst>
              <a:ext uri="{FF2B5EF4-FFF2-40B4-BE49-F238E27FC236}">
                <a16:creationId xmlns:a16="http://schemas.microsoft.com/office/drawing/2014/main" id="{671122A3-FB5F-BA80-A7C5-7892611B93B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7" name="TextBox 6">
            <a:extLst>
              <a:ext uri="{FF2B5EF4-FFF2-40B4-BE49-F238E27FC236}">
                <a16:creationId xmlns:a16="http://schemas.microsoft.com/office/drawing/2014/main" id="{BFE45DE5-7CBD-FA91-5858-D6A40891A04B}"/>
              </a:ext>
            </a:extLst>
          </p:cNvPr>
          <p:cNvSpPr txBox="1"/>
          <p:nvPr/>
        </p:nvSpPr>
        <p:spPr>
          <a:xfrm>
            <a:off x="311700" y="646641"/>
            <a:ext cx="8341482" cy="584775"/>
          </a:xfrm>
          <a:prstGeom prst="rect">
            <a:avLst/>
          </a:prstGeom>
          <a:noFill/>
        </p:spPr>
        <p:txBody>
          <a:bodyPr wrap="square" rtlCol="0">
            <a:spAutoFit/>
          </a:bodyPr>
          <a:lstStyle/>
          <a:p>
            <a:r>
              <a:rPr lang="en-US" sz="1600" b="1" dirty="0">
                <a:latin typeface="+mj-lt"/>
              </a:rPr>
              <a:t>Data Visualization - </a:t>
            </a:r>
            <a:r>
              <a:rPr lang="en-US" sz="1600" b="1" i="0" dirty="0">
                <a:solidFill>
                  <a:srgbClr val="212121"/>
                </a:solidFill>
                <a:effectLst/>
                <a:latin typeface="+mj-lt"/>
              </a:rPr>
              <a:t>Total Change in Number of Employees over the years</a:t>
            </a:r>
          </a:p>
          <a:p>
            <a:endParaRPr lang="en-US" sz="1600" b="1" dirty="0">
              <a:latin typeface="+mj-lt"/>
            </a:endParaRPr>
          </a:p>
        </p:txBody>
      </p:sp>
      <p:pic>
        <p:nvPicPr>
          <p:cNvPr id="4" name="Picture 3">
            <a:extLst>
              <a:ext uri="{FF2B5EF4-FFF2-40B4-BE49-F238E27FC236}">
                <a16:creationId xmlns:a16="http://schemas.microsoft.com/office/drawing/2014/main" id="{F483C566-9174-7132-1A9D-E0ADEAFE5970}"/>
              </a:ext>
            </a:extLst>
          </p:cNvPr>
          <p:cNvPicPr>
            <a:picLocks noChangeAspect="1"/>
          </p:cNvPicPr>
          <p:nvPr/>
        </p:nvPicPr>
        <p:blipFill rotWithShape="1">
          <a:blip r:embed="rId4"/>
          <a:srcRect l="18382" t="22091" r="11766" b="11111"/>
          <a:stretch/>
        </p:blipFill>
        <p:spPr>
          <a:xfrm>
            <a:off x="47065" y="1082488"/>
            <a:ext cx="5030189" cy="3495053"/>
          </a:xfrm>
          <a:prstGeom prst="rect">
            <a:avLst/>
          </a:prstGeom>
        </p:spPr>
      </p:pic>
      <p:sp>
        <p:nvSpPr>
          <p:cNvPr id="5" name="TextBox 4">
            <a:extLst>
              <a:ext uri="{FF2B5EF4-FFF2-40B4-BE49-F238E27FC236}">
                <a16:creationId xmlns:a16="http://schemas.microsoft.com/office/drawing/2014/main" id="{0A8066C3-5273-96D5-1D46-D29D25A514CA}"/>
              </a:ext>
            </a:extLst>
          </p:cNvPr>
          <p:cNvSpPr txBox="1"/>
          <p:nvPr/>
        </p:nvSpPr>
        <p:spPr>
          <a:xfrm>
            <a:off x="5318310" y="1433298"/>
            <a:ext cx="3536577" cy="2677656"/>
          </a:xfrm>
          <a:prstGeom prst="rect">
            <a:avLst/>
          </a:prstGeom>
          <a:noFill/>
        </p:spPr>
        <p:txBody>
          <a:bodyPr wrap="square" rtlCol="0">
            <a:spAutoFit/>
          </a:bodyPr>
          <a:lstStyle/>
          <a:p>
            <a:pPr algn="just"/>
            <a:r>
              <a:rPr lang="en-ID" b="0" i="0" dirty="0" err="1">
                <a:solidFill>
                  <a:srgbClr val="212121"/>
                </a:solidFill>
                <a:effectLst/>
                <a:latin typeface="+mj-lt"/>
              </a:rPr>
              <a:t>Grafik</a:t>
            </a:r>
            <a:r>
              <a:rPr lang="en-ID" b="0" i="0" dirty="0">
                <a:solidFill>
                  <a:srgbClr val="212121"/>
                </a:solidFill>
                <a:effectLst/>
                <a:latin typeface="+mj-lt"/>
              </a:rPr>
              <a:t> </a:t>
            </a:r>
            <a:r>
              <a:rPr lang="en-ID" b="0" i="0" dirty="0" err="1">
                <a:solidFill>
                  <a:srgbClr val="212121"/>
                </a:solidFill>
                <a:effectLst/>
                <a:latin typeface="+mj-lt"/>
              </a:rPr>
              <a:t>tersebut</a:t>
            </a:r>
            <a:r>
              <a:rPr lang="en-ID" b="0" i="0" dirty="0">
                <a:solidFill>
                  <a:srgbClr val="212121"/>
                </a:solidFill>
                <a:effectLst/>
                <a:latin typeface="+mj-lt"/>
              </a:rPr>
              <a:t> </a:t>
            </a:r>
            <a:r>
              <a:rPr lang="en-ID" b="0" i="0" dirty="0" err="1">
                <a:solidFill>
                  <a:srgbClr val="212121"/>
                </a:solidFill>
                <a:effectLst/>
                <a:latin typeface="+mj-lt"/>
              </a:rPr>
              <a:t>menunjukkan</a:t>
            </a:r>
            <a:r>
              <a:rPr lang="en-ID" b="0" i="0" dirty="0">
                <a:solidFill>
                  <a:srgbClr val="212121"/>
                </a:solidFill>
                <a:effectLst/>
                <a:latin typeface="+mj-lt"/>
              </a:rPr>
              <a:t> </a:t>
            </a:r>
            <a:r>
              <a:rPr lang="en-ID" b="0" i="0" dirty="0" err="1">
                <a:solidFill>
                  <a:srgbClr val="212121"/>
                </a:solidFill>
                <a:effectLst/>
                <a:latin typeface="+mj-lt"/>
              </a:rPr>
              <a:t>pertumbuhan</a:t>
            </a:r>
            <a:r>
              <a:rPr lang="en-ID" b="0" i="0" dirty="0">
                <a:solidFill>
                  <a:srgbClr val="212121"/>
                </a:solidFill>
                <a:effectLst/>
                <a:latin typeface="+mj-lt"/>
              </a:rPr>
              <a:t> </a:t>
            </a:r>
            <a:r>
              <a:rPr lang="en-ID" b="0" i="0" dirty="0" err="1">
                <a:solidFill>
                  <a:srgbClr val="212121"/>
                </a:solidFill>
                <a:effectLst/>
                <a:latin typeface="+mj-lt"/>
              </a:rPr>
              <a:t>jumlah</a:t>
            </a:r>
            <a:r>
              <a:rPr lang="en-ID" b="0" i="0" dirty="0">
                <a:solidFill>
                  <a:srgbClr val="212121"/>
                </a:solidFill>
                <a:effectLst/>
                <a:latin typeface="+mj-lt"/>
              </a:rPr>
              <a:t> </a:t>
            </a:r>
            <a:r>
              <a:rPr lang="en-ID" b="0" i="0" dirty="0" err="1">
                <a:solidFill>
                  <a:srgbClr val="212121"/>
                </a:solidFill>
                <a:effectLst/>
                <a:latin typeface="+mj-lt"/>
              </a:rPr>
              <a:t>karyawan</a:t>
            </a:r>
            <a:r>
              <a:rPr lang="en-ID" b="0" i="0" dirty="0">
                <a:solidFill>
                  <a:srgbClr val="212121"/>
                </a:solidFill>
                <a:effectLst/>
                <a:latin typeface="+mj-lt"/>
              </a:rPr>
              <a:t> </a:t>
            </a:r>
            <a:r>
              <a:rPr lang="en-ID" b="0" i="0" dirty="0" err="1">
                <a:solidFill>
                  <a:srgbClr val="212121"/>
                </a:solidFill>
                <a:effectLst/>
                <a:latin typeface="+mj-lt"/>
              </a:rPr>
              <a:t>dari</a:t>
            </a:r>
            <a:r>
              <a:rPr lang="en-ID" b="0" i="0" dirty="0">
                <a:solidFill>
                  <a:srgbClr val="212121"/>
                </a:solidFill>
                <a:effectLst/>
                <a:latin typeface="+mj-lt"/>
              </a:rPr>
              <a:t> </a:t>
            </a:r>
            <a:r>
              <a:rPr lang="en-ID" b="0" i="0" dirty="0" err="1">
                <a:solidFill>
                  <a:srgbClr val="212121"/>
                </a:solidFill>
                <a:effectLst/>
                <a:latin typeface="+mj-lt"/>
              </a:rPr>
              <a:t>tahun</a:t>
            </a:r>
            <a:r>
              <a:rPr lang="en-ID" b="0" i="0" dirty="0">
                <a:solidFill>
                  <a:srgbClr val="212121"/>
                </a:solidFill>
                <a:effectLst/>
                <a:latin typeface="+mj-lt"/>
              </a:rPr>
              <a:t> </a:t>
            </a:r>
            <a:r>
              <a:rPr lang="en-ID" b="0" i="0" dirty="0" err="1">
                <a:solidFill>
                  <a:srgbClr val="212121"/>
                </a:solidFill>
                <a:effectLst/>
                <a:latin typeface="+mj-lt"/>
              </a:rPr>
              <a:t>ke</a:t>
            </a:r>
            <a:r>
              <a:rPr lang="en-ID" b="0" i="0" dirty="0">
                <a:solidFill>
                  <a:srgbClr val="212121"/>
                </a:solidFill>
                <a:effectLst/>
                <a:latin typeface="+mj-lt"/>
              </a:rPr>
              <a:t> </a:t>
            </a:r>
            <a:r>
              <a:rPr lang="en-ID" b="0" i="0" dirty="0" err="1">
                <a:solidFill>
                  <a:srgbClr val="212121"/>
                </a:solidFill>
                <a:effectLst/>
                <a:latin typeface="+mj-lt"/>
              </a:rPr>
              <a:t>tahun</a:t>
            </a:r>
            <a:r>
              <a:rPr lang="en-ID" b="0" i="0" dirty="0">
                <a:solidFill>
                  <a:srgbClr val="212121"/>
                </a:solidFill>
                <a:effectLst/>
                <a:latin typeface="+mj-lt"/>
              </a:rPr>
              <a:t> </a:t>
            </a:r>
            <a:r>
              <a:rPr lang="en-ID" b="0" i="0" dirty="0" err="1">
                <a:solidFill>
                  <a:srgbClr val="212121"/>
                </a:solidFill>
                <a:effectLst/>
                <a:latin typeface="+mj-lt"/>
              </a:rPr>
              <a:t>sejak</a:t>
            </a:r>
            <a:r>
              <a:rPr lang="en-ID" b="0" i="0" dirty="0">
                <a:solidFill>
                  <a:srgbClr val="212121"/>
                </a:solidFill>
                <a:effectLst/>
                <a:latin typeface="+mj-lt"/>
              </a:rPr>
              <a:t> 2006 - 2020.</a:t>
            </a:r>
            <a:br>
              <a:rPr lang="en-ID" dirty="0">
                <a:latin typeface="+mj-lt"/>
              </a:rPr>
            </a:br>
            <a:r>
              <a:rPr lang="en-ID" b="0" i="0" dirty="0" err="1">
                <a:solidFill>
                  <a:srgbClr val="212121"/>
                </a:solidFill>
                <a:effectLst/>
                <a:latin typeface="+mj-lt"/>
              </a:rPr>
              <a:t>Terlihat</a:t>
            </a:r>
            <a:r>
              <a:rPr lang="en-ID" b="0" i="0" dirty="0">
                <a:solidFill>
                  <a:srgbClr val="212121"/>
                </a:solidFill>
                <a:effectLst/>
                <a:latin typeface="+mj-lt"/>
              </a:rPr>
              <a:t> </a:t>
            </a:r>
            <a:r>
              <a:rPr lang="en-ID" b="0" i="0" dirty="0" err="1">
                <a:solidFill>
                  <a:srgbClr val="212121"/>
                </a:solidFill>
                <a:effectLst/>
                <a:latin typeface="+mj-lt"/>
              </a:rPr>
              <a:t>bahwa</a:t>
            </a:r>
            <a:r>
              <a:rPr lang="en-ID" b="0" i="0" dirty="0">
                <a:solidFill>
                  <a:srgbClr val="212121"/>
                </a:solidFill>
                <a:effectLst/>
                <a:latin typeface="+mj-lt"/>
              </a:rPr>
              <a:t> </a:t>
            </a:r>
            <a:r>
              <a:rPr lang="en-ID" b="0" i="0" dirty="0" err="1">
                <a:solidFill>
                  <a:srgbClr val="212121"/>
                </a:solidFill>
                <a:effectLst/>
                <a:latin typeface="+mj-lt"/>
              </a:rPr>
              <a:t>kondisi</a:t>
            </a:r>
            <a:r>
              <a:rPr lang="en-ID" b="0" i="0" dirty="0">
                <a:solidFill>
                  <a:srgbClr val="212121"/>
                </a:solidFill>
                <a:effectLst/>
                <a:latin typeface="+mj-lt"/>
              </a:rPr>
              <a:t> </a:t>
            </a:r>
            <a:r>
              <a:rPr lang="en-ID" b="0" i="0" dirty="0" err="1">
                <a:solidFill>
                  <a:srgbClr val="212121"/>
                </a:solidFill>
                <a:effectLst/>
                <a:latin typeface="+mj-lt"/>
              </a:rPr>
              <a:t>perusahaan</a:t>
            </a:r>
            <a:r>
              <a:rPr lang="en-ID" b="0" i="0" dirty="0">
                <a:solidFill>
                  <a:srgbClr val="212121"/>
                </a:solidFill>
                <a:effectLst/>
                <a:latin typeface="+mj-lt"/>
              </a:rPr>
              <a:t> </a:t>
            </a:r>
            <a:r>
              <a:rPr lang="en-ID" b="0" i="0" dirty="0" err="1">
                <a:solidFill>
                  <a:srgbClr val="212121"/>
                </a:solidFill>
                <a:effectLst/>
                <a:latin typeface="+mj-lt"/>
              </a:rPr>
              <a:t>sedang</a:t>
            </a:r>
            <a:r>
              <a:rPr lang="en-ID" b="0" i="0" dirty="0">
                <a:solidFill>
                  <a:srgbClr val="212121"/>
                </a:solidFill>
                <a:effectLst/>
                <a:latin typeface="+mj-lt"/>
              </a:rPr>
              <a:t> </a:t>
            </a:r>
            <a:r>
              <a:rPr lang="en-ID" b="0" i="0" dirty="0" err="1">
                <a:solidFill>
                  <a:srgbClr val="212121"/>
                </a:solidFill>
                <a:effectLst/>
                <a:latin typeface="+mj-lt"/>
              </a:rPr>
              <a:t>mengkhawatirkan</a:t>
            </a:r>
            <a:r>
              <a:rPr lang="en-ID" b="0" i="0" dirty="0">
                <a:solidFill>
                  <a:srgbClr val="212121"/>
                </a:solidFill>
                <a:effectLst/>
                <a:latin typeface="+mj-lt"/>
              </a:rPr>
              <a:t> </a:t>
            </a:r>
            <a:r>
              <a:rPr lang="en-ID" b="0" i="0" dirty="0" err="1">
                <a:solidFill>
                  <a:srgbClr val="212121"/>
                </a:solidFill>
                <a:effectLst/>
                <a:latin typeface="+mj-lt"/>
              </a:rPr>
              <a:t>karena</a:t>
            </a:r>
            <a:r>
              <a:rPr lang="en-ID" b="0" i="0" dirty="0">
                <a:solidFill>
                  <a:srgbClr val="212121"/>
                </a:solidFill>
                <a:effectLst/>
                <a:latin typeface="+mj-lt"/>
              </a:rPr>
              <a:t> </a:t>
            </a:r>
            <a:r>
              <a:rPr lang="en-ID" b="0" i="0" dirty="0" err="1">
                <a:solidFill>
                  <a:srgbClr val="212121"/>
                </a:solidFill>
                <a:effectLst/>
                <a:latin typeface="+mj-lt"/>
              </a:rPr>
              <a:t>jumlah</a:t>
            </a:r>
            <a:r>
              <a:rPr lang="en-ID" b="0" i="0" dirty="0">
                <a:solidFill>
                  <a:srgbClr val="212121"/>
                </a:solidFill>
                <a:effectLst/>
                <a:latin typeface="+mj-lt"/>
              </a:rPr>
              <a:t> </a:t>
            </a:r>
            <a:r>
              <a:rPr lang="en-ID" b="0" i="0" dirty="0" err="1">
                <a:solidFill>
                  <a:srgbClr val="212121"/>
                </a:solidFill>
                <a:effectLst/>
                <a:latin typeface="+mj-lt"/>
              </a:rPr>
              <a:t>karyawannya</a:t>
            </a:r>
            <a:r>
              <a:rPr lang="en-ID" b="0" i="0" dirty="0">
                <a:solidFill>
                  <a:srgbClr val="212121"/>
                </a:solidFill>
                <a:effectLst/>
                <a:latin typeface="+mj-lt"/>
              </a:rPr>
              <a:t> </a:t>
            </a:r>
            <a:r>
              <a:rPr lang="en-ID" b="0" i="0" dirty="0" err="1">
                <a:solidFill>
                  <a:srgbClr val="212121"/>
                </a:solidFill>
                <a:effectLst/>
                <a:latin typeface="+mj-lt"/>
              </a:rPr>
              <a:t>terus</a:t>
            </a:r>
            <a:r>
              <a:rPr lang="en-ID" b="0" i="0" dirty="0">
                <a:solidFill>
                  <a:srgbClr val="212121"/>
                </a:solidFill>
                <a:effectLst/>
                <a:latin typeface="+mj-lt"/>
              </a:rPr>
              <a:t> </a:t>
            </a:r>
            <a:r>
              <a:rPr lang="en-ID" b="0" i="0" dirty="0" err="1">
                <a:solidFill>
                  <a:srgbClr val="212121"/>
                </a:solidFill>
                <a:effectLst/>
                <a:latin typeface="+mj-lt"/>
              </a:rPr>
              <a:t>berkurang</a:t>
            </a:r>
            <a:r>
              <a:rPr lang="en-ID" b="0" i="0" dirty="0">
                <a:solidFill>
                  <a:srgbClr val="212121"/>
                </a:solidFill>
                <a:effectLst/>
                <a:latin typeface="+mj-lt"/>
              </a:rPr>
              <a:t> </a:t>
            </a:r>
            <a:r>
              <a:rPr lang="en-ID" b="0" i="0" dirty="0" err="1">
                <a:solidFill>
                  <a:srgbClr val="212121"/>
                </a:solidFill>
                <a:effectLst/>
                <a:latin typeface="+mj-lt"/>
              </a:rPr>
              <a:t>selama</a:t>
            </a:r>
            <a:r>
              <a:rPr lang="en-ID" b="0" i="0" dirty="0">
                <a:solidFill>
                  <a:srgbClr val="212121"/>
                </a:solidFill>
                <a:effectLst/>
                <a:latin typeface="+mj-lt"/>
              </a:rPr>
              <a:t> 4 </a:t>
            </a:r>
            <a:r>
              <a:rPr lang="en-ID" b="0" i="0" dirty="0" err="1">
                <a:solidFill>
                  <a:srgbClr val="212121"/>
                </a:solidFill>
                <a:effectLst/>
                <a:latin typeface="+mj-lt"/>
              </a:rPr>
              <a:t>tahun</a:t>
            </a:r>
            <a:r>
              <a:rPr lang="en-ID" b="0" i="0" dirty="0">
                <a:solidFill>
                  <a:srgbClr val="212121"/>
                </a:solidFill>
                <a:effectLst/>
                <a:latin typeface="+mj-lt"/>
              </a:rPr>
              <a:t> </a:t>
            </a:r>
            <a:r>
              <a:rPr lang="en-ID" b="0" i="0" dirty="0" err="1">
                <a:solidFill>
                  <a:srgbClr val="212121"/>
                </a:solidFill>
                <a:effectLst/>
                <a:latin typeface="+mj-lt"/>
              </a:rPr>
              <a:t>terakhir</a:t>
            </a:r>
            <a:r>
              <a:rPr lang="en-ID" b="0" i="0" dirty="0">
                <a:solidFill>
                  <a:srgbClr val="212121"/>
                </a:solidFill>
                <a:effectLst/>
                <a:latin typeface="+mj-lt"/>
              </a:rPr>
              <a:t>. </a:t>
            </a:r>
            <a:r>
              <a:rPr lang="en-ID" b="0" i="0" dirty="0" err="1">
                <a:solidFill>
                  <a:srgbClr val="212121"/>
                </a:solidFill>
                <a:effectLst/>
                <a:latin typeface="+mj-lt"/>
              </a:rPr>
              <a:t>Ini</a:t>
            </a:r>
            <a:r>
              <a:rPr lang="en-ID" b="0" i="0" dirty="0">
                <a:solidFill>
                  <a:srgbClr val="212121"/>
                </a:solidFill>
                <a:effectLst/>
                <a:latin typeface="+mj-lt"/>
              </a:rPr>
              <a:t> </a:t>
            </a:r>
            <a:r>
              <a:rPr lang="en-ID" b="0" i="0" dirty="0" err="1">
                <a:solidFill>
                  <a:srgbClr val="212121"/>
                </a:solidFill>
                <a:effectLst/>
                <a:latin typeface="+mj-lt"/>
              </a:rPr>
              <a:t>bisa</a:t>
            </a:r>
            <a:r>
              <a:rPr lang="en-ID" b="0" i="0" dirty="0">
                <a:solidFill>
                  <a:srgbClr val="212121"/>
                </a:solidFill>
                <a:effectLst/>
                <a:latin typeface="+mj-lt"/>
              </a:rPr>
              <a:t> </a:t>
            </a:r>
            <a:r>
              <a:rPr lang="en-ID" b="0" i="0" dirty="0" err="1">
                <a:solidFill>
                  <a:srgbClr val="212121"/>
                </a:solidFill>
                <a:effectLst/>
                <a:latin typeface="+mj-lt"/>
              </a:rPr>
              <a:t>menjadi</a:t>
            </a:r>
            <a:r>
              <a:rPr lang="en-ID" b="0" i="0" dirty="0">
                <a:solidFill>
                  <a:srgbClr val="212121"/>
                </a:solidFill>
                <a:effectLst/>
                <a:latin typeface="+mj-lt"/>
              </a:rPr>
              <a:t> </a:t>
            </a:r>
            <a:r>
              <a:rPr lang="en-ID" b="0" i="0" dirty="0" err="1">
                <a:solidFill>
                  <a:srgbClr val="212121"/>
                </a:solidFill>
                <a:effectLst/>
                <a:latin typeface="+mj-lt"/>
              </a:rPr>
              <a:t>tanda</a:t>
            </a:r>
            <a:r>
              <a:rPr lang="en-ID" b="0" i="0" dirty="0">
                <a:solidFill>
                  <a:srgbClr val="212121"/>
                </a:solidFill>
                <a:effectLst/>
                <a:latin typeface="+mj-lt"/>
              </a:rPr>
              <a:t> </a:t>
            </a:r>
            <a:r>
              <a:rPr lang="en-ID" b="0" i="0" dirty="0" err="1">
                <a:solidFill>
                  <a:srgbClr val="212121"/>
                </a:solidFill>
                <a:effectLst/>
                <a:latin typeface="+mj-lt"/>
              </a:rPr>
              <a:t>bahwa</a:t>
            </a:r>
            <a:r>
              <a:rPr lang="en-ID" b="0" i="0" dirty="0">
                <a:solidFill>
                  <a:srgbClr val="212121"/>
                </a:solidFill>
                <a:effectLst/>
                <a:latin typeface="+mj-lt"/>
              </a:rPr>
              <a:t> </a:t>
            </a:r>
            <a:r>
              <a:rPr lang="en-ID" b="0" i="0" dirty="0" err="1">
                <a:solidFill>
                  <a:srgbClr val="212121"/>
                </a:solidFill>
                <a:effectLst/>
                <a:latin typeface="+mj-lt"/>
              </a:rPr>
              <a:t>perusahaan</a:t>
            </a:r>
            <a:r>
              <a:rPr lang="en-ID" b="0" i="0" dirty="0">
                <a:solidFill>
                  <a:srgbClr val="212121"/>
                </a:solidFill>
                <a:effectLst/>
                <a:latin typeface="+mj-lt"/>
              </a:rPr>
              <a:t> </a:t>
            </a:r>
            <a:r>
              <a:rPr lang="en-ID" b="0" i="0" dirty="0" err="1">
                <a:solidFill>
                  <a:srgbClr val="212121"/>
                </a:solidFill>
                <a:effectLst/>
                <a:latin typeface="+mj-lt"/>
              </a:rPr>
              <a:t>mungkin</a:t>
            </a:r>
            <a:r>
              <a:rPr lang="en-ID" b="0" i="0" dirty="0">
                <a:solidFill>
                  <a:srgbClr val="212121"/>
                </a:solidFill>
                <a:effectLst/>
                <a:latin typeface="+mj-lt"/>
              </a:rPr>
              <a:t> </a:t>
            </a:r>
            <a:r>
              <a:rPr lang="en-ID" b="0" i="0" dirty="0" err="1">
                <a:solidFill>
                  <a:srgbClr val="212121"/>
                </a:solidFill>
                <a:effectLst/>
                <a:latin typeface="+mj-lt"/>
              </a:rPr>
              <a:t>mengalami</a:t>
            </a:r>
            <a:r>
              <a:rPr lang="en-ID" b="0" i="0" dirty="0">
                <a:solidFill>
                  <a:srgbClr val="212121"/>
                </a:solidFill>
                <a:effectLst/>
                <a:latin typeface="+mj-lt"/>
              </a:rPr>
              <a:t> </a:t>
            </a:r>
            <a:r>
              <a:rPr lang="en-ID" b="0" i="0" dirty="0" err="1">
                <a:solidFill>
                  <a:srgbClr val="212121"/>
                </a:solidFill>
                <a:effectLst/>
                <a:latin typeface="+mj-lt"/>
              </a:rPr>
              <a:t>masalah</a:t>
            </a:r>
            <a:r>
              <a:rPr lang="en-ID" b="0" i="0" dirty="0">
                <a:solidFill>
                  <a:srgbClr val="212121"/>
                </a:solidFill>
                <a:effectLst/>
                <a:latin typeface="+mj-lt"/>
              </a:rPr>
              <a:t> internal </a:t>
            </a:r>
            <a:r>
              <a:rPr lang="en-ID" b="0" i="0" dirty="0" err="1">
                <a:solidFill>
                  <a:srgbClr val="212121"/>
                </a:solidFill>
                <a:effectLst/>
                <a:latin typeface="+mj-lt"/>
              </a:rPr>
              <a:t>seperti</a:t>
            </a:r>
            <a:r>
              <a:rPr lang="en-ID" b="0" i="0" dirty="0">
                <a:solidFill>
                  <a:srgbClr val="212121"/>
                </a:solidFill>
                <a:effectLst/>
                <a:latin typeface="+mj-lt"/>
              </a:rPr>
              <a:t> </a:t>
            </a:r>
            <a:r>
              <a:rPr lang="en-ID" b="0" i="0" dirty="0" err="1">
                <a:solidFill>
                  <a:srgbClr val="212121"/>
                </a:solidFill>
                <a:effectLst/>
                <a:latin typeface="+mj-lt"/>
              </a:rPr>
              <a:t>kurangnya</a:t>
            </a:r>
            <a:r>
              <a:rPr lang="en-ID" b="0" i="0" dirty="0">
                <a:solidFill>
                  <a:srgbClr val="212121"/>
                </a:solidFill>
                <a:effectLst/>
                <a:latin typeface="+mj-lt"/>
              </a:rPr>
              <a:t> </a:t>
            </a:r>
            <a:r>
              <a:rPr lang="en-ID" b="0" i="0" dirty="0" err="1">
                <a:solidFill>
                  <a:srgbClr val="212121"/>
                </a:solidFill>
                <a:effectLst/>
                <a:latin typeface="+mj-lt"/>
              </a:rPr>
              <a:t>kesempatan</a:t>
            </a:r>
            <a:r>
              <a:rPr lang="en-ID" b="0" i="0" dirty="0">
                <a:solidFill>
                  <a:srgbClr val="212121"/>
                </a:solidFill>
                <a:effectLst/>
                <a:latin typeface="+mj-lt"/>
              </a:rPr>
              <a:t> </a:t>
            </a:r>
            <a:r>
              <a:rPr lang="en-ID" b="0" i="0" dirty="0" err="1">
                <a:solidFill>
                  <a:srgbClr val="212121"/>
                </a:solidFill>
                <a:effectLst/>
                <a:latin typeface="+mj-lt"/>
              </a:rPr>
              <a:t>untuk</a:t>
            </a:r>
            <a:r>
              <a:rPr lang="en-ID" b="0" i="0" dirty="0">
                <a:solidFill>
                  <a:srgbClr val="212121"/>
                </a:solidFill>
                <a:effectLst/>
                <a:latin typeface="+mj-lt"/>
              </a:rPr>
              <a:t> </a:t>
            </a:r>
            <a:r>
              <a:rPr lang="en-ID" b="0" i="0" dirty="0" err="1">
                <a:solidFill>
                  <a:srgbClr val="212121"/>
                </a:solidFill>
                <a:effectLst/>
                <a:latin typeface="+mj-lt"/>
              </a:rPr>
              <a:t>berkembang</a:t>
            </a:r>
            <a:r>
              <a:rPr lang="en-ID" b="0" i="0" dirty="0">
                <a:solidFill>
                  <a:srgbClr val="212121"/>
                </a:solidFill>
                <a:effectLst/>
                <a:latin typeface="+mj-lt"/>
              </a:rPr>
              <a:t>, </a:t>
            </a:r>
            <a:r>
              <a:rPr lang="en-ID" b="0" i="0" dirty="0" err="1">
                <a:solidFill>
                  <a:srgbClr val="212121"/>
                </a:solidFill>
                <a:effectLst/>
                <a:latin typeface="+mj-lt"/>
              </a:rPr>
              <a:t>lingkungan</a:t>
            </a:r>
            <a:r>
              <a:rPr lang="en-ID" b="0" i="0" dirty="0">
                <a:solidFill>
                  <a:srgbClr val="212121"/>
                </a:solidFill>
                <a:effectLst/>
                <a:latin typeface="+mj-lt"/>
              </a:rPr>
              <a:t> </a:t>
            </a:r>
            <a:r>
              <a:rPr lang="en-ID" b="0" i="0" dirty="0" err="1">
                <a:solidFill>
                  <a:srgbClr val="212121"/>
                </a:solidFill>
                <a:effectLst/>
                <a:latin typeface="+mj-lt"/>
              </a:rPr>
              <a:t>kerja</a:t>
            </a:r>
            <a:r>
              <a:rPr lang="en-ID" b="0" i="0" dirty="0">
                <a:solidFill>
                  <a:srgbClr val="212121"/>
                </a:solidFill>
                <a:effectLst/>
                <a:latin typeface="+mj-lt"/>
              </a:rPr>
              <a:t> yang </a:t>
            </a:r>
            <a:r>
              <a:rPr lang="en-ID" b="0" i="0" dirty="0" err="1">
                <a:solidFill>
                  <a:srgbClr val="212121"/>
                </a:solidFill>
                <a:effectLst/>
                <a:latin typeface="+mj-lt"/>
              </a:rPr>
              <a:t>buruk</a:t>
            </a:r>
            <a:r>
              <a:rPr lang="en-ID" b="0" i="0" dirty="0">
                <a:solidFill>
                  <a:srgbClr val="212121"/>
                </a:solidFill>
                <a:effectLst/>
                <a:latin typeface="+mj-lt"/>
              </a:rPr>
              <a:t>, </a:t>
            </a:r>
            <a:r>
              <a:rPr lang="en-ID" b="0" i="0" dirty="0" err="1">
                <a:solidFill>
                  <a:srgbClr val="212121"/>
                </a:solidFill>
                <a:effectLst/>
                <a:latin typeface="+mj-lt"/>
              </a:rPr>
              <a:t>atau</a:t>
            </a:r>
            <a:r>
              <a:rPr lang="en-ID" b="0" i="0" dirty="0">
                <a:solidFill>
                  <a:srgbClr val="212121"/>
                </a:solidFill>
                <a:effectLst/>
                <a:latin typeface="+mj-lt"/>
              </a:rPr>
              <a:t> </a:t>
            </a:r>
            <a:r>
              <a:rPr lang="en-ID" b="0" i="0" dirty="0" err="1">
                <a:solidFill>
                  <a:srgbClr val="212121"/>
                </a:solidFill>
                <a:effectLst/>
                <a:latin typeface="+mj-lt"/>
              </a:rPr>
              <a:t>masalah</a:t>
            </a:r>
            <a:r>
              <a:rPr lang="en-ID" b="0" i="0" dirty="0">
                <a:solidFill>
                  <a:srgbClr val="212121"/>
                </a:solidFill>
                <a:effectLst/>
                <a:latin typeface="+mj-lt"/>
              </a:rPr>
              <a:t> </a:t>
            </a:r>
            <a:r>
              <a:rPr lang="en-ID" b="0" i="0" dirty="0" err="1">
                <a:solidFill>
                  <a:srgbClr val="212121"/>
                </a:solidFill>
                <a:effectLst/>
                <a:latin typeface="+mj-lt"/>
              </a:rPr>
              <a:t>keuangan</a:t>
            </a:r>
            <a:r>
              <a:rPr lang="en-ID" b="0" i="0" dirty="0">
                <a:solidFill>
                  <a:srgbClr val="212121"/>
                </a:solidFill>
                <a:effectLst/>
                <a:latin typeface="+mj-lt"/>
              </a:rPr>
              <a:t>.</a:t>
            </a:r>
            <a:endParaRPr lang="en-US" sz="1100" dirty="0">
              <a:latin typeface="+mj-lt"/>
            </a:endParaRPr>
          </a:p>
        </p:txBody>
      </p:sp>
      <p:sp>
        <p:nvSpPr>
          <p:cNvPr id="8" name="Rectangle 7">
            <a:extLst>
              <a:ext uri="{FF2B5EF4-FFF2-40B4-BE49-F238E27FC236}">
                <a16:creationId xmlns:a16="http://schemas.microsoft.com/office/drawing/2014/main" id="{7FA112A5-C1B7-638B-6E4A-11CBBAF35E96}"/>
              </a:ext>
            </a:extLst>
          </p:cNvPr>
          <p:cNvSpPr/>
          <p:nvPr/>
        </p:nvSpPr>
        <p:spPr>
          <a:xfrm>
            <a:off x="3724835" y="1446785"/>
            <a:ext cx="1257299" cy="78665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146239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Resign Reason Analysis for Employee Attrition Management Strategy</a:t>
            </a:r>
            <a:endParaRPr sz="1798" b="1">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55DBC24A-3DF5-0E7F-8E68-FE85A3F1B7DD}"/>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399CA182-84C0-EFC7-F3AB-78B601FBD1D3}"/>
              </a:ext>
            </a:extLst>
          </p:cNvPr>
          <p:cNvSpPr txBox="1"/>
          <p:nvPr/>
        </p:nvSpPr>
        <p:spPr>
          <a:xfrm>
            <a:off x="311700" y="646641"/>
            <a:ext cx="8509571" cy="338554"/>
          </a:xfrm>
          <a:prstGeom prst="rect">
            <a:avLst/>
          </a:prstGeom>
          <a:noFill/>
        </p:spPr>
        <p:txBody>
          <a:bodyPr wrap="square" rtlCol="0">
            <a:spAutoFit/>
          </a:bodyPr>
          <a:lstStyle/>
          <a:p>
            <a:r>
              <a:rPr lang="en-US" sz="1600" b="1" dirty="0" err="1"/>
              <a:t>Persentase</a:t>
            </a:r>
            <a:r>
              <a:rPr lang="en-US" sz="1600" b="1" dirty="0"/>
              <a:t> Employee Retention </a:t>
            </a:r>
            <a:r>
              <a:rPr lang="en-US" sz="1600" b="1" dirty="0" err="1"/>
              <a:t>berdasarkan</a:t>
            </a:r>
            <a:r>
              <a:rPr lang="en-US" sz="1600" b="1" dirty="0"/>
              <a:t> </a:t>
            </a:r>
            <a:r>
              <a:rPr lang="en-US" sz="1600" b="1" dirty="0" err="1"/>
              <a:t>Jenis</a:t>
            </a:r>
            <a:r>
              <a:rPr lang="en-US" sz="1600" b="1" dirty="0"/>
              <a:t> </a:t>
            </a:r>
            <a:r>
              <a:rPr lang="en-US" sz="1600" b="1" dirty="0" err="1"/>
              <a:t>Pekerjaan</a:t>
            </a:r>
            <a:r>
              <a:rPr lang="en-US" sz="1600" b="1" dirty="0"/>
              <a:t> </a:t>
            </a:r>
          </a:p>
        </p:txBody>
      </p:sp>
      <p:pic>
        <p:nvPicPr>
          <p:cNvPr id="8" name="Picture 7">
            <a:extLst>
              <a:ext uri="{FF2B5EF4-FFF2-40B4-BE49-F238E27FC236}">
                <a16:creationId xmlns:a16="http://schemas.microsoft.com/office/drawing/2014/main" id="{87954093-AF60-C878-A35F-91ADEE982B50}"/>
              </a:ext>
            </a:extLst>
          </p:cNvPr>
          <p:cNvPicPr>
            <a:picLocks noChangeAspect="1"/>
          </p:cNvPicPr>
          <p:nvPr/>
        </p:nvPicPr>
        <p:blipFill rotWithShape="1">
          <a:blip r:embed="rId4"/>
          <a:srcRect l="18750" t="26536" r="29632" b="23530"/>
          <a:stretch/>
        </p:blipFill>
        <p:spPr>
          <a:xfrm>
            <a:off x="168086" y="1197033"/>
            <a:ext cx="5365378" cy="3098897"/>
          </a:xfrm>
          <a:prstGeom prst="rect">
            <a:avLst/>
          </a:prstGeom>
        </p:spPr>
      </p:pic>
      <p:sp>
        <p:nvSpPr>
          <p:cNvPr id="9" name="Rectangle 8">
            <a:extLst>
              <a:ext uri="{FF2B5EF4-FFF2-40B4-BE49-F238E27FC236}">
                <a16:creationId xmlns:a16="http://schemas.microsoft.com/office/drawing/2014/main" id="{4669B53A-C55B-BFFD-520C-15589F55251A}"/>
              </a:ext>
            </a:extLst>
          </p:cNvPr>
          <p:cNvSpPr/>
          <p:nvPr/>
        </p:nvSpPr>
        <p:spPr>
          <a:xfrm>
            <a:off x="4935071" y="2746481"/>
            <a:ext cx="322729" cy="1379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TextBox 9">
            <a:extLst>
              <a:ext uri="{FF2B5EF4-FFF2-40B4-BE49-F238E27FC236}">
                <a16:creationId xmlns:a16="http://schemas.microsoft.com/office/drawing/2014/main" id="{D4940B91-5526-FE53-D710-FFCE7F0D28D7}"/>
              </a:ext>
            </a:extLst>
          </p:cNvPr>
          <p:cNvSpPr txBox="1"/>
          <p:nvPr/>
        </p:nvSpPr>
        <p:spPr>
          <a:xfrm>
            <a:off x="5775514" y="1714843"/>
            <a:ext cx="3200400" cy="1169551"/>
          </a:xfrm>
          <a:prstGeom prst="rect">
            <a:avLst/>
          </a:prstGeom>
          <a:noFill/>
        </p:spPr>
        <p:txBody>
          <a:bodyPr wrap="square" rtlCol="0">
            <a:spAutoFit/>
          </a:bodyPr>
          <a:lstStyle/>
          <a:p>
            <a:pPr algn="just"/>
            <a:r>
              <a:rPr lang="en-ID" sz="1400" b="0" i="0" dirty="0" err="1">
                <a:solidFill>
                  <a:srgbClr val="212121"/>
                </a:solidFill>
                <a:effectLst/>
                <a:latin typeface="Roboto" panose="02000000000000000000" pitchFamily="2" charset="0"/>
              </a:rPr>
              <a:t>Pekerjaan</a:t>
            </a:r>
            <a:r>
              <a:rPr lang="en-ID" sz="1400" b="0" i="0" dirty="0">
                <a:solidFill>
                  <a:srgbClr val="212121"/>
                </a:solidFill>
                <a:effectLst/>
                <a:latin typeface="Roboto" panose="02000000000000000000" pitchFamily="2" charset="0"/>
              </a:rPr>
              <a:t> </a:t>
            </a:r>
            <a:r>
              <a:rPr lang="en-ID" sz="1400" b="1" i="0" dirty="0">
                <a:solidFill>
                  <a:srgbClr val="212121"/>
                </a:solidFill>
                <a:effectLst/>
                <a:latin typeface="Roboto" panose="02000000000000000000" pitchFamily="2" charset="0"/>
              </a:rPr>
              <a:t>Data Analyst</a:t>
            </a:r>
            <a:r>
              <a:rPr lang="en-ID" sz="1400" b="0" i="0" dirty="0">
                <a:solidFill>
                  <a:srgbClr val="212121"/>
                </a:solidFill>
                <a:effectLst/>
                <a:latin typeface="Roboto" panose="02000000000000000000" pitchFamily="2" charset="0"/>
              </a:rPr>
              <a:t> </a:t>
            </a:r>
            <a:r>
              <a:rPr lang="en-ID" sz="1400" b="0" i="0" dirty="0" err="1">
                <a:solidFill>
                  <a:srgbClr val="212121"/>
                </a:solidFill>
                <a:effectLst/>
                <a:latin typeface="Roboto" panose="02000000000000000000" pitchFamily="2" charset="0"/>
              </a:rPr>
              <a:t>memiliki</a:t>
            </a:r>
            <a:r>
              <a:rPr lang="en-ID" sz="1400" b="0" i="0" dirty="0">
                <a:solidFill>
                  <a:srgbClr val="212121"/>
                </a:solidFill>
                <a:effectLst/>
                <a:latin typeface="Roboto" panose="02000000000000000000" pitchFamily="2" charset="0"/>
              </a:rPr>
              <a:t> </a:t>
            </a:r>
            <a:r>
              <a:rPr lang="en-ID" sz="1400" b="0" i="0" dirty="0" err="1">
                <a:solidFill>
                  <a:srgbClr val="212121"/>
                </a:solidFill>
                <a:effectLst/>
                <a:latin typeface="Roboto" panose="02000000000000000000" pitchFamily="2" charset="0"/>
              </a:rPr>
              <a:t>persentase</a:t>
            </a:r>
            <a:r>
              <a:rPr lang="en-ID" sz="1400" b="0" i="0" dirty="0">
                <a:solidFill>
                  <a:srgbClr val="212121"/>
                </a:solidFill>
                <a:effectLst/>
                <a:latin typeface="Roboto" panose="02000000000000000000" pitchFamily="2" charset="0"/>
              </a:rPr>
              <a:t> employee retention paling </a:t>
            </a:r>
            <a:r>
              <a:rPr lang="en-ID" sz="1400" b="0" i="0" dirty="0" err="1">
                <a:solidFill>
                  <a:srgbClr val="212121"/>
                </a:solidFill>
                <a:effectLst/>
                <a:latin typeface="Roboto" panose="02000000000000000000" pitchFamily="2" charset="0"/>
              </a:rPr>
              <a:t>rendah</a:t>
            </a:r>
            <a:r>
              <a:rPr lang="en-ID" sz="1400" b="0" i="0" dirty="0">
                <a:solidFill>
                  <a:srgbClr val="212121"/>
                </a:solidFill>
                <a:effectLst/>
                <a:latin typeface="Roboto" panose="02000000000000000000" pitchFamily="2" charset="0"/>
              </a:rPr>
              <a:t> </a:t>
            </a:r>
            <a:r>
              <a:rPr lang="en-ID" sz="1400" b="0" i="0" dirty="0" err="1">
                <a:solidFill>
                  <a:srgbClr val="212121"/>
                </a:solidFill>
                <a:effectLst/>
                <a:latin typeface="Roboto" panose="02000000000000000000" pitchFamily="2" charset="0"/>
              </a:rPr>
              <a:t>yaitu</a:t>
            </a:r>
            <a:r>
              <a:rPr lang="en-ID" sz="1400" b="0" i="0" dirty="0">
                <a:solidFill>
                  <a:srgbClr val="212121"/>
                </a:solidFill>
                <a:effectLst/>
                <a:latin typeface="Roboto" panose="02000000000000000000" pitchFamily="2" charset="0"/>
              </a:rPr>
              <a:t> 50% </a:t>
            </a:r>
            <a:r>
              <a:rPr lang="en-ID" sz="1400" b="0" i="0" dirty="0" err="1">
                <a:solidFill>
                  <a:srgbClr val="212121"/>
                </a:solidFill>
                <a:effectLst/>
                <a:latin typeface="Roboto" panose="02000000000000000000" pitchFamily="2" charset="0"/>
              </a:rPr>
              <a:t>dimana</a:t>
            </a:r>
            <a:r>
              <a:rPr lang="en-ID" sz="1400" b="0" i="0" dirty="0">
                <a:solidFill>
                  <a:srgbClr val="212121"/>
                </a:solidFill>
                <a:effectLst/>
                <a:latin typeface="Roboto" panose="02000000000000000000" pitchFamily="2" charset="0"/>
              </a:rPr>
              <a:t> </a:t>
            </a:r>
            <a:r>
              <a:rPr lang="en-ID" sz="1400" b="0" i="0" dirty="0" err="1">
                <a:solidFill>
                  <a:srgbClr val="212121"/>
                </a:solidFill>
                <a:effectLst/>
                <a:latin typeface="Roboto" panose="02000000000000000000" pitchFamily="2" charset="0"/>
              </a:rPr>
              <a:t>sudah</a:t>
            </a:r>
            <a:r>
              <a:rPr lang="en-ID" sz="1400" b="0" i="0" dirty="0">
                <a:solidFill>
                  <a:srgbClr val="212121"/>
                </a:solidFill>
                <a:effectLst/>
                <a:latin typeface="Roboto" panose="02000000000000000000" pitchFamily="2" charset="0"/>
              </a:rPr>
              <a:t> </a:t>
            </a:r>
            <a:r>
              <a:rPr lang="en-ID" sz="1400" b="0" i="0" dirty="0" err="1">
                <a:solidFill>
                  <a:srgbClr val="212121"/>
                </a:solidFill>
                <a:effectLst/>
                <a:latin typeface="Roboto" panose="02000000000000000000" pitchFamily="2" charset="0"/>
              </a:rPr>
              <a:t>ada</a:t>
            </a:r>
            <a:r>
              <a:rPr lang="en-ID" sz="1400" b="0" i="0" dirty="0">
                <a:solidFill>
                  <a:srgbClr val="212121"/>
                </a:solidFill>
                <a:effectLst/>
                <a:latin typeface="Roboto" panose="02000000000000000000" pitchFamily="2" charset="0"/>
              </a:rPr>
              <a:t> 8 orang yang resign </a:t>
            </a:r>
            <a:r>
              <a:rPr lang="en-ID" sz="1400" b="0" i="0" dirty="0" err="1">
                <a:solidFill>
                  <a:srgbClr val="212121"/>
                </a:solidFill>
                <a:effectLst/>
                <a:latin typeface="Roboto" panose="02000000000000000000" pitchFamily="2" charset="0"/>
              </a:rPr>
              <a:t>walaupun</a:t>
            </a:r>
            <a:r>
              <a:rPr lang="en-ID" sz="1400" b="0" i="0" dirty="0">
                <a:solidFill>
                  <a:srgbClr val="212121"/>
                </a:solidFill>
                <a:effectLst/>
                <a:latin typeface="Roboto" panose="02000000000000000000" pitchFamily="2" charset="0"/>
              </a:rPr>
              <a:t> </a:t>
            </a:r>
            <a:r>
              <a:rPr lang="en-ID" sz="1400" b="0" i="0" dirty="0" err="1">
                <a:solidFill>
                  <a:srgbClr val="212121"/>
                </a:solidFill>
                <a:effectLst/>
                <a:latin typeface="Roboto" panose="02000000000000000000" pitchFamily="2" charset="0"/>
              </a:rPr>
              <a:t>jumlah</a:t>
            </a:r>
            <a:r>
              <a:rPr lang="en-ID" sz="1400" b="0" i="0" dirty="0">
                <a:solidFill>
                  <a:srgbClr val="212121"/>
                </a:solidFill>
                <a:effectLst/>
                <a:latin typeface="Roboto" panose="02000000000000000000" pitchFamily="2" charset="0"/>
              </a:rPr>
              <a:t> employee </a:t>
            </a:r>
            <a:r>
              <a:rPr lang="en-ID" sz="1400" b="0" i="0" dirty="0" err="1">
                <a:solidFill>
                  <a:srgbClr val="212121"/>
                </a:solidFill>
                <a:effectLst/>
                <a:latin typeface="Roboto" panose="02000000000000000000" pitchFamily="2" charset="0"/>
              </a:rPr>
              <a:t>hanya</a:t>
            </a:r>
            <a:r>
              <a:rPr lang="en-ID" sz="1400" b="0" i="0" dirty="0">
                <a:solidFill>
                  <a:srgbClr val="212121"/>
                </a:solidFill>
                <a:effectLst/>
                <a:latin typeface="Roboto" panose="02000000000000000000" pitchFamily="2" charset="0"/>
              </a:rPr>
              <a:t> 16 orang.</a:t>
            </a:r>
            <a:endParaRPr lang="en-US" sz="110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1754</Words>
  <Application>Microsoft Office PowerPoint</Application>
  <PresentationFormat>On-screen Show (16:9)</PresentationFormat>
  <Paragraphs>128</Paragraphs>
  <Slides>24</Slides>
  <Notes>24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24</vt:i4>
      </vt:variant>
    </vt:vector>
  </HeadingPairs>
  <TitlesOfParts>
    <vt:vector size="29" baseType="lpstr">
      <vt:lpstr>Roboto</vt:lpstr>
      <vt:lpstr>Dosis</vt:lpstr>
      <vt:lpstr>Arial</vt:lpstr>
      <vt:lpstr>Simple Light</vt:lpstr>
      <vt:lpstr>Simple Light</vt:lpstr>
      <vt:lpstr>Improving Employee Retention by Predicting Employee Attrition Using Machine Learning</vt:lpstr>
      <vt:lpstr>Overview</vt:lpstr>
      <vt:lpstr>Data Preprocessing</vt:lpstr>
      <vt:lpstr>Data Preprocessing</vt:lpstr>
      <vt:lpstr>Data Preprocessing</vt:lpstr>
      <vt:lpstr>Data Preprocessing</vt:lpstr>
      <vt:lpstr>Annual Report on Employee Number Changes </vt:lpstr>
      <vt:lpstr>Annual Report on Employee Number Changes </vt:lpstr>
      <vt:lpstr>Resign Reason Analysis for Employee Attrition Management Strategy</vt:lpstr>
      <vt:lpstr>Resign Reason Analysis for Employee Attrition Management Strategy</vt:lpstr>
      <vt:lpstr>Resign Reason Analysis for Employee Attrition Management Strategy</vt:lpstr>
      <vt:lpstr>Resign Reason Analysis for Employee Attrition Management Strategy</vt:lpstr>
      <vt:lpstr>Resign Reason Analysis for Employee Attrition Management Strategy</vt:lpstr>
      <vt:lpstr>Build an Automated Resignation Behavior Prediction using Machine Learning </vt:lpstr>
      <vt:lpstr>Build an Automated Resignation Behavior Prediction using Machine Learning </vt:lpstr>
      <vt:lpstr>Build an Automated Resignation Behavior Prediction using Machine Learning </vt:lpstr>
      <vt:lpstr>Build an Automated Resignation Behavior Prediction using Machine Learning </vt:lpstr>
      <vt:lpstr>Build an Automated Resignation Behavior Prediction using Machine Learning </vt:lpstr>
      <vt:lpstr>Build an Automated Resignation Behavior Prediction using Machine Learning </vt:lpstr>
      <vt:lpstr>Build an Automated Resignation Behavior Prediction using Machine Learning </vt:lpstr>
      <vt:lpstr>Build an Automated Resignation Behavior Prediction using Machine Learning </vt:lpstr>
      <vt:lpstr>Presenting Machine Learning Products to the Business Users</vt:lpstr>
      <vt:lpstr>Presenting Machine Learning Products to the Business Users</vt:lpstr>
      <vt:lpstr>Presenting Machine Learning Products to the Business Users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Employee Retention by Predicting Employee Attrition Using Machine Learning</dc:title>
  <dc:creator>Hendri Angkasa</dc:creator>
  <cp:lastModifiedBy>Hendri</cp:lastModifiedBy>
  <cp:revision>2</cp:revision>
  <dcterms:modified xsi:type="dcterms:W3CDTF">2023-02-03T17:34:20Z</dcterms:modified>
</cp:coreProperties>
</file>